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handoutMasterIdLst>
    <p:handoutMasterId r:id="rId36"/>
  </p:handoutMasterIdLst>
  <p:sldIdLst>
    <p:sldId id="428" r:id="rId2"/>
    <p:sldId id="440" r:id="rId3"/>
    <p:sldId id="441" r:id="rId4"/>
    <p:sldId id="442" r:id="rId5"/>
    <p:sldId id="443" r:id="rId6"/>
    <p:sldId id="444" r:id="rId7"/>
    <p:sldId id="436" r:id="rId8"/>
    <p:sldId id="411" r:id="rId9"/>
    <p:sldId id="412" r:id="rId10"/>
    <p:sldId id="413" r:id="rId11"/>
    <p:sldId id="414" r:id="rId12"/>
    <p:sldId id="437" r:id="rId13"/>
    <p:sldId id="438" r:id="rId14"/>
    <p:sldId id="415" r:id="rId15"/>
    <p:sldId id="416" r:id="rId16"/>
    <p:sldId id="417" r:id="rId17"/>
    <p:sldId id="418" r:id="rId18"/>
    <p:sldId id="420" r:id="rId19"/>
    <p:sldId id="421" r:id="rId20"/>
    <p:sldId id="422" r:id="rId21"/>
    <p:sldId id="423" r:id="rId22"/>
    <p:sldId id="424" r:id="rId23"/>
    <p:sldId id="425" r:id="rId24"/>
    <p:sldId id="430" r:id="rId25"/>
    <p:sldId id="426" r:id="rId26"/>
    <p:sldId id="427" r:id="rId27"/>
    <p:sldId id="429" r:id="rId28"/>
    <p:sldId id="431" r:id="rId29"/>
    <p:sldId id="432" r:id="rId30"/>
    <p:sldId id="433" r:id="rId31"/>
    <p:sldId id="434" r:id="rId32"/>
    <p:sldId id="435" r:id="rId33"/>
    <p:sldId id="381" r:id="rId34"/>
  </p:sldIdLst>
  <p:sldSz cx="9144000" cy="6858000" type="screen4x3"/>
  <p:notesSz cx="6858000" cy="9296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ardo Villavicencio Obregón"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66B00"/>
    <a:srgbClr val="FF9933"/>
    <a:srgbClr val="F5F505"/>
    <a:srgbClr val="CDDF73"/>
    <a:srgbClr val="AEC82E"/>
    <a:srgbClr val="A3AC4A"/>
    <a:srgbClr val="0099CC"/>
    <a:srgbClr val="ED7013"/>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4" autoAdjust="0"/>
    <p:restoredTop sz="54839" autoAdjust="0"/>
  </p:normalViewPr>
  <p:slideViewPr>
    <p:cSldViewPr snapToObjects="1" showGuides="1">
      <p:cViewPr>
        <p:scale>
          <a:sx n="60" d="100"/>
          <a:sy n="60" d="100"/>
        </p:scale>
        <p:origin x="-1968" y="-1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70" d="100"/>
          <a:sy n="70" d="100"/>
        </p:scale>
        <p:origin x="-2814"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6A869-FD3C-42F1-A250-6A33E807BADA}" type="doc">
      <dgm:prSet loTypeId="urn:microsoft.com/office/officeart/2005/8/layout/default#2" loCatId="list" qsTypeId="urn:microsoft.com/office/officeart/2005/8/quickstyle/simple1" qsCatId="simple" csTypeId="urn:microsoft.com/office/officeart/2005/8/colors/colorful1#2" csCatId="colorful" phldr="1"/>
      <dgm:spPr/>
      <dgm:t>
        <a:bodyPr/>
        <a:lstStyle/>
        <a:p>
          <a:endParaRPr lang="es-MX"/>
        </a:p>
      </dgm:t>
    </dgm:pt>
    <dgm:pt modelId="{F073D703-B8B2-4108-85F7-40BED8468BF4}">
      <dgm:prSet phldrT="[Texto]" custT="1">
        <dgm:style>
          <a:lnRef idx="2">
            <a:schemeClr val="accent6"/>
          </a:lnRef>
          <a:fillRef idx="1">
            <a:schemeClr val="lt1"/>
          </a:fillRef>
          <a:effectRef idx="0">
            <a:schemeClr val="accent6"/>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200" b="0" dirty="0" smtClean="0">
              <a:latin typeface="Arial" pitchFamily="34" charset="0"/>
              <a:cs typeface="Arial" pitchFamily="34" charset="0"/>
            </a:rPr>
            <a:t>Fue constituida en 2003, como instancia para promover entre los países iberoamericanos, la cooperación y el intercambio en materia de evaluación y acreditación de la calidad de la educación superior.</a:t>
          </a:r>
        </a:p>
        <a:p>
          <a:pPr defTabSz="400050">
            <a:lnSpc>
              <a:spcPct val="90000"/>
            </a:lnSpc>
            <a:spcBef>
              <a:spcPct val="0"/>
            </a:spcBef>
            <a:spcAft>
              <a:spcPct val="35000"/>
            </a:spcAft>
          </a:pPr>
          <a:endParaRPr lang="es-MX" sz="2000" dirty="0"/>
        </a:p>
      </dgm:t>
    </dgm:pt>
    <dgm:pt modelId="{89EF5ECB-63A9-4E81-926B-95E1BE3092AB}" type="parTrans" cxnId="{D7B0270C-0056-4B8E-8ADC-A1583D900C4A}">
      <dgm:prSet/>
      <dgm:spPr/>
      <dgm:t>
        <a:bodyPr/>
        <a:lstStyle/>
        <a:p>
          <a:endParaRPr lang="es-MX" sz="2000"/>
        </a:p>
      </dgm:t>
    </dgm:pt>
    <dgm:pt modelId="{30930955-F4EA-4A7F-9CC8-0E303E01AB22}" type="sibTrans" cxnId="{D7B0270C-0056-4B8E-8ADC-A1583D900C4A}">
      <dgm:prSet/>
      <dgm:spPr/>
      <dgm:t>
        <a:bodyPr/>
        <a:lstStyle/>
        <a:p>
          <a:endParaRPr lang="es-MX" sz="2000"/>
        </a:p>
      </dgm:t>
    </dgm:pt>
    <dgm:pt modelId="{55B9A412-E5AC-43BD-BB8F-F8A30D1D1382}">
      <dgm:prSet phldrT="[Texto]" custT="1">
        <dgm:style>
          <a:lnRef idx="2">
            <a:schemeClr val="accent5"/>
          </a:lnRef>
          <a:fillRef idx="1">
            <a:schemeClr val="lt1"/>
          </a:fillRef>
          <a:effectRef idx="0">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200" b="0" dirty="0" smtClean="0">
              <a:latin typeface="Arial" pitchFamily="34" charset="0"/>
              <a:cs typeface="Arial" pitchFamily="34" charset="0"/>
            </a:rPr>
            <a:t>Así, contribuye a la garantía de la calidad en los 18 países que la integran, a través de organismos involucrados con el desarrollo de instrumentos y políticas asociadas a su mejora continua.</a:t>
          </a:r>
        </a:p>
        <a:p>
          <a:pPr defTabSz="400050">
            <a:lnSpc>
              <a:spcPct val="90000"/>
            </a:lnSpc>
            <a:spcBef>
              <a:spcPct val="0"/>
            </a:spcBef>
            <a:spcAft>
              <a:spcPct val="35000"/>
            </a:spcAft>
          </a:pPr>
          <a:endParaRPr lang="es-MX" sz="2000" dirty="0"/>
        </a:p>
      </dgm:t>
    </dgm:pt>
    <dgm:pt modelId="{12610826-CFDD-45F6-BA41-703EEE021F8A}" type="parTrans" cxnId="{F6BC8DEE-FA38-49B3-ABE2-FE4BE1CF05D6}">
      <dgm:prSet/>
      <dgm:spPr/>
      <dgm:t>
        <a:bodyPr/>
        <a:lstStyle/>
        <a:p>
          <a:endParaRPr lang="es-MX" sz="2000"/>
        </a:p>
      </dgm:t>
    </dgm:pt>
    <dgm:pt modelId="{AAA045CC-E48C-4678-B972-0A98ECE0B174}" type="sibTrans" cxnId="{F6BC8DEE-FA38-49B3-ABE2-FE4BE1CF05D6}">
      <dgm:prSet/>
      <dgm:spPr/>
      <dgm:t>
        <a:bodyPr/>
        <a:lstStyle/>
        <a:p>
          <a:endParaRPr lang="es-MX" sz="2000"/>
        </a:p>
      </dgm:t>
    </dgm:pt>
    <dgm:pt modelId="{B58FB090-67F3-4EBF-BAE7-9671FE62A759}">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MX" sz="2200" b="0" dirty="0" smtClean="0">
              <a:latin typeface="Arial" pitchFamily="34" charset="0"/>
              <a:cs typeface="Arial" pitchFamily="34" charset="0"/>
            </a:rPr>
            <a:t>La RIACES es una asociación sin ánimo de lucro y con personalidad jurídica propia</a:t>
          </a:r>
          <a:r>
            <a:rPr lang="es-MX" sz="2200" b="1" dirty="0" smtClean="0">
              <a:latin typeface="Arial" pitchFamily="34" charset="0"/>
              <a:cs typeface="Arial" pitchFamily="34" charset="0"/>
            </a:rPr>
            <a:t> </a:t>
          </a:r>
          <a:r>
            <a:rPr lang="es-MX" sz="2200" b="0" dirty="0" smtClean="0">
              <a:latin typeface="Arial" pitchFamily="34" charset="0"/>
              <a:cs typeface="Arial" pitchFamily="34" charset="0"/>
            </a:rPr>
            <a:t>que </a:t>
          </a:r>
          <a:r>
            <a:rPr lang="es-MX" sz="2200" b="1" dirty="0" smtClean="0">
              <a:solidFill>
                <a:schemeClr val="accent1"/>
              </a:solidFill>
              <a:latin typeface="Arial" pitchFamily="34" charset="0"/>
              <a:cs typeface="Arial" pitchFamily="34" charset="0"/>
            </a:rPr>
            <a:t>realiza sus funciones con independencia y autonomía </a:t>
          </a:r>
          <a:r>
            <a:rPr lang="es-MX" sz="2200" b="0" dirty="0" smtClean="0">
              <a:latin typeface="Arial" pitchFamily="34" charset="0"/>
              <a:cs typeface="Arial" pitchFamily="34" charset="0"/>
            </a:rPr>
            <a:t>de cualquier Estado y Gobierno. </a:t>
          </a:r>
          <a:endParaRPr lang="es-MX" sz="2200" b="0" dirty="0">
            <a:latin typeface="Arial" pitchFamily="34" charset="0"/>
            <a:cs typeface="Arial" pitchFamily="34" charset="0"/>
          </a:endParaRPr>
        </a:p>
      </dgm:t>
    </dgm:pt>
    <dgm:pt modelId="{FCD21DBD-2943-4F36-A9FD-15220A42B417}" type="sibTrans" cxnId="{38FF3646-52A0-44CB-B507-56A0279E5B6E}">
      <dgm:prSet/>
      <dgm:spPr/>
      <dgm:t>
        <a:bodyPr/>
        <a:lstStyle/>
        <a:p>
          <a:endParaRPr lang="es-MX" sz="2000"/>
        </a:p>
      </dgm:t>
    </dgm:pt>
    <dgm:pt modelId="{0A1C1F65-FB2D-4572-B04A-5F4AB380753C}" type="parTrans" cxnId="{38FF3646-52A0-44CB-B507-56A0279E5B6E}">
      <dgm:prSet/>
      <dgm:spPr/>
      <dgm:t>
        <a:bodyPr/>
        <a:lstStyle/>
        <a:p>
          <a:endParaRPr lang="es-MX" sz="2000"/>
        </a:p>
      </dgm:t>
    </dgm:pt>
    <dgm:pt modelId="{A2A1C953-CBFA-4CBC-A55F-7C71F85FB011}" type="pres">
      <dgm:prSet presAssocID="{B5D6A869-FD3C-42F1-A250-6A33E807BADA}" presName="diagram" presStyleCnt="0">
        <dgm:presLayoutVars>
          <dgm:dir/>
          <dgm:resizeHandles val="exact"/>
        </dgm:presLayoutVars>
      </dgm:prSet>
      <dgm:spPr/>
      <dgm:t>
        <a:bodyPr/>
        <a:lstStyle/>
        <a:p>
          <a:endParaRPr lang="es-MX"/>
        </a:p>
      </dgm:t>
    </dgm:pt>
    <dgm:pt modelId="{5F562553-116E-4750-8188-173E640E459C}" type="pres">
      <dgm:prSet presAssocID="{B58FB090-67F3-4EBF-BAE7-9671FE62A759}" presName="node" presStyleLbl="node1" presStyleIdx="0" presStyleCnt="3" custScaleX="243094" custScaleY="412317">
        <dgm:presLayoutVars>
          <dgm:bulletEnabled val="1"/>
        </dgm:presLayoutVars>
      </dgm:prSet>
      <dgm:spPr/>
      <dgm:t>
        <a:bodyPr/>
        <a:lstStyle/>
        <a:p>
          <a:endParaRPr lang="es-MX"/>
        </a:p>
      </dgm:t>
    </dgm:pt>
    <dgm:pt modelId="{6795E6A0-5724-4AD2-818F-F474F26B206E}" type="pres">
      <dgm:prSet presAssocID="{FCD21DBD-2943-4F36-A9FD-15220A42B417}" presName="sibTrans" presStyleCnt="0"/>
      <dgm:spPr/>
    </dgm:pt>
    <dgm:pt modelId="{A1CAC526-3A23-42F4-8B86-605549382835}" type="pres">
      <dgm:prSet presAssocID="{F073D703-B8B2-4108-85F7-40BED8468BF4}" presName="node" presStyleLbl="node1" presStyleIdx="1" presStyleCnt="3" custScaleX="361227" custScaleY="409643" custLinFactNeighborX="-4812" custLinFactNeighborY="-1337">
        <dgm:presLayoutVars>
          <dgm:bulletEnabled val="1"/>
        </dgm:presLayoutVars>
      </dgm:prSet>
      <dgm:spPr/>
      <dgm:t>
        <a:bodyPr/>
        <a:lstStyle/>
        <a:p>
          <a:endParaRPr lang="es-MX"/>
        </a:p>
      </dgm:t>
    </dgm:pt>
    <dgm:pt modelId="{A68E3D78-5205-4FC0-BF4A-C045B84C0F1F}" type="pres">
      <dgm:prSet presAssocID="{30930955-F4EA-4A7F-9CC8-0E303E01AB22}" presName="sibTrans" presStyleCnt="0"/>
      <dgm:spPr/>
    </dgm:pt>
    <dgm:pt modelId="{09CF41CC-7533-4423-90AA-400CEEB80277}" type="pres">
      <dgm:prSet presAssocID="{55B9A412-E5AC-43BD-BB8F-F8A30D1D1382}" presName="node" presStyleLbl="node1" presStyleIdx="2" presStyleCnt="3" custScaleX="542707" custScaleY="223740" custLinFactNeighborY="2273">
        <dgm:presLayoutVars>
          <dgm:bulletEnabled val="1"/>
        </dgm:presLayoutVars>
      </dgm:prSet>
      <dgm:spPr/>
      <dgm:t>
        <a:bodyPr/>
        <a:lstStyle/>
        <a:p>
          <a:endParaRPr lang="es-MX"/>
        </a:p>
      </dgm:t>
    </dgm:pt>
  </dgm:ptLst>
  <dgm:cxnLst>
    <dgm:cxn modelId="{5A47F8A3-A653-D44F-830B-67BBFCAF3F3B}" type="presOf" srcId="{B5D6A869-FD3C-42F1-A250-6A33E807BADA}" destId="{A2A1C953-CBFA-4CBC-A55F-7C71F85FB011}" srcOrd="0" destOrd="0" presId="urn:microsoft.com/office/officeart/2005/8/layout/default#2"/>
    <dgm:cxn modelId="{8A0DC159-D141-8C42-9A7A-D5D10CE8CC40}" type="presOf" srcId="{55B9A412-E5AC-43BD-BB8F-F8A30D1D1382}" destId="{09CF41CC-7533-4423-90AA-400CEEB80277}" srcOrd="0" destOrd="0" presId="urn:microsoft.com/office/officeart/2005/8/layout/default#2"/>
    <dgm:cxn modelId="{43EB05D2-AE8D-B649-894B-AF83E2B38C9B}" type="presOf" srcId="{B58FB090-67F3-4EBF-BAE7-9671FE62A759}" destId="{5F562553-116E-4750-8188-173E640E459C}" srcOrd="0" destOrd="0" presId="urn:microsoft.com/office/officeart/2005/8/layout/default#2"/>
    <dgm:cxn modelId="{1A82F23A-2815-B646-8E3E-33F1D9E196DE}" type="presOf" srcId="{F073D703-B8B2-4108-85F7-40BED8468BF4}" destId="{A1CAC526-3A23-42F4-8B86-605549382835}" srcOrd="0" destOrd="0" presId="urn:microsoft.com/office/officeart/2005/8/layout/default#2"/>
    <dgm:cxn modelId="{38FF3646-52A0-44CB-B507-56A0279E5B6E}" srcId="{B5D6A869-FD3C-42F1-A250-6A33E807BADA}" destId="{B58FB090-67F3-4EBF-BAE7-9671FE62A759}" srcOrd="0" destOrd="0" parTransId="{0A1C1F65-FB2D-4572-B04A-5F4AB380753C}" sibTransId="{FCD21DBD-2943-4F36-A9FD-15220A42B417}"/>
    <dgm:cxn modelId="{F6BC8DEE-FA38-49B3-ABE2-FE4BE1CF05D6}" srcId="{B5D6A869-FD3C-42F1-A250-6A33E807BADA}" destId="{55B9A412-E5AC-43BD-BB8F-F8A30D1D1382}" srcOrd="2" destOrd="0" parTransId="{12610826-CFDD-45F6-BA41-703EEE021F8A}" sibTransId="{AAA045CC-E48C-4678-B972-0A98ECE0B174}"/>
    <dgm:cxn modelId="{D7B0270C-0056-4B8E-8ADC-A1583D900C4A}" srcId="{B5D6A869-FD3C-42F1-A250-6A33E807BADA}" destId="{F073D703-B8B2-4108-85F7-40BED8468BF4}" srcOrd="1" destOrd="0" parTransId="{89EF5ECB-63A9-4E81-926B-95E1BE3092AB}" sibTransId="{30930955-F4EA-4A7F-9CC8-0E303E01AB22}"/>
    <dgm:cxn modelId="{A4316486-DAC0-D446-827D-60E938DAB258}" type="presParOf" srcId="{A2A1C953-CBFA-4CBC-A55F-7C71F85FB011}" destId="{5F562553-116E-4750-8188-173E640E459C}" srcOrd="0" destOrd="0" presId="urn:microsoft.com/office/officeart/2005/8/layout/default#2"/>
    <dgm:cxn modelId="{1D2B27FC-4D94-CF46-AEF9-301874F71061}" type="presParOf" srcId="{A2A1C953-CBFA-4CBC-A55F-7C71F85FB011}" destId="{6795E6A0-5724-4AD2-818F-F474F26B206E}" srcOrd="1" destOrd="0" presId="urn:microsoft.com/office/officeart/2005/8/layout/default#2"/>
    <dgm:cxn modelId="{2361C76B-4FA8-7349-A0DE-AF60AAA2AB8B}" type="presParOf" srcId="{A2A1C953-CBFA-4CBC-A55F-7C71F85FB011}" destId="{A1CAC526-3A23-42F4-8B86-605549382835}" srcOrd="2" destOrd="0" presId="urn:microsoft.com/office/officeart/2005/8/layout/default#2"/>
    <dgm:cxn modelId="{76DA8F26-4496-8644-B047-7214F4D3451C}" type="presParOf" srcId="{A2A1C953-CBFA-4CBC-A55F-7C71F85FB011}" destId="{A68E3D78-5205-4FC0-BF4A-C045B84C0F1F}" srcOrd="3" destOrd="0" presId="urn:microsoft.com/office/officeart/2005/8/layout/default#2"/>
    <dgm:cxn modelId="{4E6FE7DB-3E90-B741-9B4E-1BCF11D8D39A}" type="presParOf" srcId="{A2A1C953-CBFA-4CBC-A55F-7C71F85FB011}" destId="{09CF41CC-7533-4423-90AA-400CEEB80277}"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83993-749F-42C8-8DE7-BBAE7FEE8086}" type="doc">
      <dgm:prSet loTypeId="urn:microsoft.com/office/officeart/2005/8/layout/pyramid2" loCatId="list" qsTypeId="urn:microsoft.com/office/officeart/2005/8/quickstyle/simple1" qsCatId="simple" csTypeId="urn:microsoft.com/office/officeart/2005/8/colors/accent6_4" csCatId="accent6" phldr="1"/>
      <dgm:spPr/>
    </dgm:pt>
    <dgm:pt modelId="{02F35549-F17F-49E7-8146-A0897BCEDE17}">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2400" b="1" dirty="0" smtClean="0">
              <a:solidFill>
                <a:schemeClr val="accent1"/>
              </a:solidFill>
              <a:latin typeface="Arial" pitchFamily="34" charset="0"/>
              <a:cs typeface="Arial" pitchFamily="34" charset="0"/>
            </a:rPr>
            <a:t>México albergará la Sede</a:t>
          </a:r>
          <a:r>
            <a:rPr lang="es-MX" sz="2400" b="1" dirty="0" smtClean="0">
              <a:solidFill>
                <a:srgbClr val="DE8E1F"/>
              </a:solidFill>
              <a:latin typeface="Arial" pitchFamily="34" charset="0"/>
              <a:cs typeface="Arial" pitchFamily="34" charset="0"/>
            </a:rPr>
            <a:t> </a:t>
          </a:r>
          <a:r>
            <a:rPr lang="es-MX" sz="2400" b="1" dirty="0" smtClean="0">
              <a:solidFill>
                <a:srgbClr val="000000"/>
              </a:solidFill>
              <a:latin typeface="Arial" pitchFamily="34" charset="0"/>
              <a:cs typeface="Arial" pitchFamily="34" charset="0"/>
            </a:rPr>
            <a:t>durante tres años</a:t>
          </a:r>
          <a:endParaRPr lang="es-MX" sz="2400" b="1" dirty="0">
            <a:solidFill>
              <a:srgbClr val="000000"/>
            </a:solidFill>
            <a:latin typeface="Arial" pitchFamily="34" charset="0"/>
            <a:cs typeface="Arial" pitchFamily="34" charset="0"/>
          </a:endParaRPr>
        </a:p>
      </dgm:t>
    </dgm:pt>
    <dgm:pt modelId="{8CC0FBF9-EF79-437C-A973-EE013577FF39}" type="parTrans" cxnId="{CCA7B9A4-C0BC-4B0D-B34C-647C02484F9C}">
      <dgm:prSet/>
      <dgm:spPr/>
      <dgm:t>
        <a:bodyPr/>
        <a:lstStyle/>
        <a:p>
          <a:endParaRPr lang="es-MX">
            <a:latin typeface="Arial" pitchFamily="34" charset="0"/>
            <a:cs typeface="Arial" pitchFamily="34" charset="0"/>
          </a:endParaRPr>
        </a:p>
      </dgm:t>
    </dgm:pt>
    <dgm:pt modelId="{36689AB0-5CED-4434-88B3-4BCC287C6C02}" type="sibTrans" cxnId="{CCA7B9A4-C0BC-4B0D-B34C-647C02484F9C}">
      <dgm:prSet/>
      <dgm:spPr/>
      <dgm:t>
        <a:bodyPr/>
        <a:lstStyle/>
        <a:p>
          <a:endParaRPr lang="es-MX">
            <a:latin typeface="Arial" pitchFamily="34" charset="0"/>
            <a:cs typeface="Arial" pitchFamily="34" charset="0"/>
          </a:endParaRPr>
        </a:p>
      </dgm:t>
    </dgm:pt>
    <dgm:pt modelId="{E87F4C3B-0766-4865-BB7C-0A7D94EB5CCF}">
      <dgm:prSet phldrT="[Texto]" custT="1">
        <dgm:style>
          <a:lnRef idx="2">
            <a:schemeClr val="accent6"/>
          </a:lnRef>
          <a:fillRef idx="1">
            <a:schemeClr val="lt1"/>
          </a:fillRef>
          <a:effectRef idx="0">
            <a:schemeClr val="accent6"/>
          </a:effectRef>
          <a:fontRef idx="minor">
            <a:schemeClr val="dk1"/>
          </a:fontRef>
        </dgm:style>
      </dgm:prSet>
      <dgm:spPr>
        <a:solidFill>
          <a:schemeClr val="accent3">
            <a:lumMod val="40000"/>
            <a:lumOff val="60000"/>
          </a:schemeClr>
        </a:solidFill>
      </dgm:spPr>
      <dgm:t>
        <a:bodyPr/>
        <a:lstStyle/>
        <a:p>
          <a:r>
            <a:rPr lang="es-MX" sz="2400" b="1" dirty="0" smtClean="0">
              <a:solidFill>
                <a:schemeClr val="tx1"/>
              </a:solidFill>
              <a:latin typeface="Arial" pitchFamily="34" charset="0"/>
              <a:cs typeface="Arial" pitchFamily="34" charset="0"/>
            </a:rPr>
            <a:t>Contribuirá de manera importante en el proceso de consolidación de la RIACES </a:t>
          </a:r>
        </a:p>
      </dgm:t>
    </dgm:pt>
    <dgm:pt modelId="{E348AFBD-D82E-48E6-819A-9AB7B98942BC}" type="parTrans" cxnId="{297CBA77-2E4B-461F-9222-6003620DC9DF}">
      <dgm:prSet/>
      <dgm:spPr/>
      <dgm:t>
        <a:bodyPr/>
        <a:lstStyle/>
        <a:p>
          <a:endParaRPr lang="es-MX">
            <a:latin typeface="Arial" pitchFamily="34" charset="0"/>
            <a:cs typeface="Arial" pitchFamily="34" charset="0"/>
          </a:endParaRPr>
        </a:p>
      </dgm:t>
    </dgm:pt>
    <dgm:pt modelId="{4AF859EF-CC25-479D-AB7B-562EE0441443}" type="sibTrans" cxnId="{297CBA77-2E4B-461F-9222-6003620DC9DF}">
      <dgm:prSet/>
      <dgm:spPr/>
      <dgm:t>
        <a:bodyPr/>
        <a:lstStyle/>
        <a:p>
          <a:endParaRPr lang="es-MX">
            <a:latin typeface="Arial" pitchFamily="34" charset="0"/>
            <a:cs typeface="Arial" pitchFamily="34" charset="0"/>
          </a:endParaRPr>
        </a:p>
      </dgm:t>
    </dgm:pt>
    <dgm:pt modelId="{48A9B050-9DD4-4922-B2FA-C883747FE3B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2400" b="1" dirty="0" smtClean="0">
              <a:solidFill>
                <a:srgbClr val="000000"/>
              </a:solidFill>
              <a:latin typeface="Arial" pitchFamily="34" charset="0"/>
              <a:cs typeface="Arial" pitchFamily="34" charset="0"/>
            </a:rPr>
            <a:t>Colaborará en la ejecución de proyectos en el ámbito educativo de alto impacto para los países miembros de Iberoamérica.</a:t>
          </a:r>
        </a:p>
      </dgm:t>
    </dgm:pt>
    <dgm:pt modelId="{1C9CF86D-264C-4AA7-955E-E3B6C2523238}" type="parTrans" cxnId="{88C9A18F-B79D-4ADA-92F3-62AD2DE29654}">
      <dgm:prSet/>
      <dgm:spPr/>
      <dgm:t>
        <a:bodyPr/>
        <a:lstStyle/>
        <a:p>
          <a:endParaRPr lang="es-MX">
            <a:latin typeface="Arial" pitchFamily="34" charset="0"/>
            <a:cs typeface="Arial" pitchFamily="34" charset="0"/>
          </a:endParaRPr>
        </a:p>
      </dgm:t>
    </dgm:pt>
    <dgm:pt modelId="{661FE75B-06D9-48C7-BB13-252B8B736A61}" type="sibTrans" cxnId="{88C9A18F-B79D-4ADA-92F3-62AD2DE29654}">
      <dgm:prSet/>
      <dgm:spPr/>
      <dgm:t>
        <a:bodyPr/>
        <a:lstStyle/>
        <a:p>
          <a:endParaRPr lang="es-MX">
            <a:latin typeface="Arial" pitchFamily="34" charset="0"/>
            <a:cs typeface="Arial" pitchFamily="34" charset="0"/>
          </a:endParaRPr>
        </a:p>
      </dgm:t>
    </dgm:pt>
    <dgm:pt modelId="{E0D0B384-0C12-4F46-B5EE-97555FA36CE8}">
      <dgm:prSet phldrT="[Texto]" custT="1">
        <dgm:style>
          <a:lnRef idx="2">
            <a:schemeClr val="accent6"/>
          </a:lnRef>
          <a:fillRef idx="1">
            <a:schemeClr val="lt1"/>
          </a:fillRef>
          <a:effectRef idx="0">
            <a:schemeClr val="accent6"/>
          </a:effectRef>
          <a:fontRef idx="minor">
            <a:schemeClr val="dk1"/>
          </a:fontRef>
        </dgm:style>
      </dgm:prSet>
      <dgm:spPr>
        <a:solidFill>
          <a:schemeClr val="accent3">
            <a:lumMod val="40000"/>
            <a:lumOff val="60000"/>
          </a:schemeClr>
        </a:solidFill>
      </dgm:spPr>
      <dgm:t>
        <a:bodyPr/>
        <a:lstStyle/>
        <a:p>
          <a:r>
            <a:rPr lang="es-MX" sz="2000" b="1" dirty="0" smtClean="0">
              <a:solidFill>
                <a:srgbClr val="268317"/>
              </a:solidFill>
              <a:latin typeface="Arial" pitchFamily="34" charset="0"/>
              <a:cs typeface="Arial" pitchFamily="34" charset="0"/>
            </a:rPr>
            <a:t>La X Asamblea General que se realizó en México</a:t>
          </a:r>
          <a:r>
            <a:rPr lang="es-MX" sz="2000" b="1" dirty="0" smtClean="0">
              <a:solidFill>
                <a:schemeClr val="tx1"/>
              </a:solidFill>
              <a:latin typeface="Arial" pitchFamily="34" charset="0"/>
              <a:cs typeface="Arial" pitchFamily="34" charset="0"/>
            </a:rPr>
            <a:t>, del 4 al 7 de noviembre. Se analizaron temas de gran importancia para la agenda educativa actual: vinculación con el sector productivo; movilidad estudiantil; internacionalización de la educación; reglas para la acreditación transfronteriza; reconocimiento de títulos y diplomas entre países de Iberoamérica; entre otros.</a:t>
          </a:r>
        </a:p>
      </dgm:t>
    </dgm:pt>
    <dgm:pt modelId="{D2BE2508-DCB4-486F-859F-B0A159A7C353}" type="parTrans" cxnId="{C67A9654-F95C-4111-9A9A-4AF3848C097B}">
      <dgm:prSet/>
      <dgm:spPr/>
      <dgm:t>
        <a:bodyPr/>
        <a:lstStyle/>
        <a:p>
          <a:endParaRPr lang="es-MX">
            <a:latin typeface="Arial" pitchFamily="34" charset="0"/>
            <a:cs typeface="Arial" pitchFamily="34" charset="0"/>
          </a:endParaRPr>
        </a:p>
      </dgm:t>
    </dgm:pt>
    <dgm:pt modelId="{3999319D-6559-4A2C-9EED-D3E9279E3820}" type="sibTrans" cxnId="{C67A9654-F95C-4111-9A9A-4AF3848C097B}">
      <dgm:prSet/>
      <dgm:spPr/>
      <dgm:t>
        <a:bodyPr/>
        <a:lstStyle/>
        <a:p>
          <a:endParaRPr lang="es-MX">
            <a:latin typeface="Arial" pitchFamily="34" charset="0"/>
            <a:cs typeface="Arial" pitchFamily="34" charset="0"/>
          </a:endParaRPr>
        </a:p>
      </dgm:t>
    </dgm:pt>
    <dgm:pt modelId="{52209F03-28D8-4E9A-9213-F90269AA1A45}" type="pres">
      <dgm:prSet presAssocID="{1AD83993-749F-42C8-8DE7-BBAE7FEE8086}" presName="compositeShape" presStyleCnt="0">
        <dgm:presLayoutVars>
          <dgm:dir/>
          <dgm:resizeHandles/>
        </dgm:presLayoutVars>
      </dgm:prSet>
      <dgm:spPr/>
    </dgm:pt>
    <dgm:pt modelId="{2851A3C7-D49E-4822-B091-41DA59C72FEF}" type="pres">
      <dgm:prSet presAssocID="{1AD83993-749F-42C8-8DE7-BBAE7FEE8086}" presName="pyramid" presStyleLbl="node1" presStyleIdx="0" presStyleCnt="1" custAng="10800000" custScaleX="36046" custLinFactNeighborX="-29943" custLinFactNeighborY="0">
        <dgm:style>
          <a:lnRef idx="2">
            <a:schemeClr val="accent6"/>
          </a:lnRef>
          <a:fillRef idx="1">
            <a:schemeClr val="lt1"/>
          </a:fillRef>
          <a:effectRef idx="0">
            <a:schemeClr val="accent6"/>
          </a:effectRef>
          <a:fontRef idx="minor">
            <a:schemeClr val="dk1"/>
          </a:fontRef>
        </dgm:style>
      </dgm:prSet>
      <dgm:spPr>
        <a:solidFill>
          <a:schemeClr val="accent3">
            <a:lumMod val="40000"/>
            <a:lumOff val="60000"/>
          </a:schemeClr>
        </a:solidFill>
      </dgm:spPr>
    </dgm:pt>
    <dgm:pt modelId="{A0E6156E-FF7F-4847-8BB6-C8125A29D59A}" type="pres">
      <dgm:prSet presAssocID="{1AD83993-749F-42C8-8DE7-BBAE7FEE8086}" presName="theList" presStyleCnt="0"/>
      <dgm:spPr/>
    </dgm:pt>
    <dgm:pt modelId="{EF853E2B-57C8-4463-9905-5BD7CAABCC58}" type="pres">
      <dgm:prSet presAssocID="{02F35549-F17F-49E7-8146-A0897BCEDE17}" presName="aNode" presStyleLbl="fgAcc1" presStyleIdx="0" presStyleCnt="4" custScaleX="142718" custScaleY="893050" custLinFactY="-362466" custLinFactNeighborX="-24118" custLinFactNeighborY="-400000">
        <dgm:presLayoutVars>
          <dgm:bulletEnabled val="1"/>
        </dgm:presLayoutVars>
      </dgm:prSet>
      <dgm:spPr/>
      <dgm:t>
        <a:bodyPr/>
        <a:lstStyle/>
        <a:p>
          <a:endParaRPr lang="es-MX"/>
        </a:p>
      </dgm:t>
    </dgm:pt>
    <dgm:pt modelId="{4B64E738-38BF-4A32-91A1-5BF51E012D83}" type="pres">
      <dgm:prSet presAssocID="{02F35549-F17F-49E7-8146-A0897BCEDE17}" presName="aSpace" presStyleCnt="0"/>
      <dgm:spPr/>
    </dgm:pt>
    <dgm:pt modelId="{DFD7FE09-794B-4427-9CF0-479B5714B73C}" type="pres">
      <dgm:prSet presAssocID="{E87F4C3B-0766-4865-BB7C-0A7D94EB5CCF}" presName="aNode" presStyleLbl="fgAcc1" presStyleIdx="1" presStyleCnt="4" custScaleX="260765" custScaleY="723768" custLinFactY="-244531" custLinFactNeighborY="-300000">
        <dgm:presLayoutVars>
          <dgm:bulletEnabled val="1"/>
        </dgm:presLayoutVars>
      </dgm:prSet>
      <dgm:spPr/>
      <dgm:t>
        <a:bodyPr/>
        <a:lstStyle/>
        <a:p>
          <a:endParaRPr lang="es-MX"/>
        </a:p>
      </dgm:t>
    </dgm:pt>
    <dgm:pt modelId="{8D4ACA7D-14EA-4A84-B433-00DE68A54412}" type="pres">
      <dgm:prSet presAssocID="{E87F4C3B-0766-4865-BB7C-0A7D94EB5CCF}" presName="aSpace" presStyleCnt="0"/>
      <dgm:spPr/>
    </dgm:pt>
    <dgm:pt modelId="{2323E34A-CE76-4E1C-BEEE-DE5EB2C47940}" type="pres">
      <dgm:prSet presAssocID="{48A9B050-9DD4-4922-B2FA-C883747FE3BB}" presName="aNode" presStyleLbl="fgAcc1" presStyleIdx="2" presStyleCnt="4" custScaleX="235394" custScaleY="1117231" custLinFactY="-100000" custLinFactNeighborX="11195" custLinFactNeighborY="-146974">
        <dgm:presLayoutVars>
          <dgm:bulletEnabled val="1"/>
        </dgm:presLayoutVars>
      </dgm:prSet>
      <dgm:spPr/>
      <dgm:t>
        <a:bodyPr/>
        <a:lstStyle/>
        <a:p>
          <a:endParaRPr lang="es-MX"/>
        </a:p>
      </dgm:t>
    </dgm:pt>
    <dgm:pt modelId="{80607029-C4F4-4116-9989-93E27A223243}" type="pres">
      <dgm:prSet presAssocID="{48A9B050-9DD4-4922-B2FA-C883747FE3BB}" presName="aSpace" presStyleCnt="0"/>
      <dgm:spPr/>
    </dgm:pt>
    <dgm:pt modelId="{8B44992F-7309-4057-9D33-C640E21840A3}" type="pres">
      <dgm:prSet presAssocID="{E0D0B384-0C12-4F46-B5EE-97555FA36CE8}" presName="aNode" presStyleLbl="fgAcc1" presStyleIdx="3" presStyleCnt="4" custScaleX="257784" custScaleY="2000000" custLinFactY="39225" custLinFactNeighborY="100000">
        <dgm:presLayoutVars>
          <dgm:bulletEnabled val="1"/>
        </dgm:presLayoutVars>
      </dgm:prSet>
      <dgm:spPr/>
      <dgm:t>
        <a:bodyPr/>
        <a:lstStyle/>
        <a:p>
          <a:endParaRPr lang="es-MX"/>
        </a:p>
      </dgm:t>
    </dgm:pt>
    <dgm:pt modelId="{AD3D7C93-EA81-4783-800E-82425325017F}" type="pres">
      <dgm:prSet presAssocID="{E0D0B384-0C12-4F46-B5EE-97555FA36CE8}" presName="aSpace" presStyleCnt="0"/>
      <dgm:spPr/>
    </dgm:pt>
  </dgm:ptLst>
  <dgm:cxnLst>
    <dgm:cxn modelId="{297CBA77-2E4B-461F-9222-6003620DC9DF}" srcId="{1AD83993-749F-42C8-8DE7-BBAE7FEE8086}" destId="{E87F4C3B-0766-4865-BB7C-0A7D94EB5CCF}" srcOrd="1" destOrd="0" parTransId="{E348AFBD-D82E-48E6-819A-9AB7B98942BC}" sibTransId="{4AF859EF-CC25-479D-AB7B-562EE0441443}"/>
    <dgm:cxn modelId="{59BBC7C3-5E50-1E40-9C95-CBFABCDA8BA4}" type="presOf" srcId="{E87F4C3B-0766-4865-BB7C-0A7D94EB5CCF}" destId="{DFD7FE09-794B-4427-9CF0-479B5714B73C}" srcOrd="0" destOrd="0" presId="urn:microsoft.com/office/officeart/2005/8/layout/pyramid2"/>
    <dgm:cxn modelId="{C96875E8-73D4-7C4F-9898-85253E1BB542}" type="presOf" srcId="{48A9B050-9DD4-4922-B2FA-C883747FE3BB}" destId="{2323E34A-CE76-4E1C-BEEE-DE5EB2C47940}" srcOrd="0" destOrd="0" presId="urn:microsoft.com/office/officeart/2005/8/layout/pyramid2"/>
    <dgm:cxn modelId="{88C9A18F-B79D-4ADA-92F3-62AD2DE29654}" srcId="{1AD83993-749F-42C8-8DE7-BBAE7FEE8086}" destId="{48A9B050-9DD4-4922-B2FA-C883747FE3BB}" srcOrd="2" destOrd="0" parTransId="{1C9CF86D-264C-4AA7-955E-E3B6C2523238}" sibTransId="{661FE75B-06D9-48C7-BB13-252B8B736A61}"/>
    <dgm:cxn modelId="{4FD6AD06-CEBD-2B4C-A878-A4558433A1BC}" type="presOf" srcId="{E0D0B384-0C12-4F46-B5EE-97555FA36CE8}" destId="{8B44992F-7309-4057-9D33-C640E21840A3}" srcOrd="0" destOrd="0" presId="urn:microsoft.com/office/officeart/2005/8/layout/pyramid2"/>
    <dgm:cxn modelId="{C67A9654-F95C-4111-9A9A-4AF3848C097B}" srcId="{1AD83993-749F-42C8-8DE7-BBAE7FEE8086}" destId="{E0D0B384-0C12-4F46-B5EE-97555FA36CE8}" srcOrd="3" destOrd="0" parTransId="{D2BE2508-DCB4-486F-859F-B0A159A7C353}" sibTransId="{3999319D-6559-4A2C-9EED-D3E9279E3820}"/>
    <dgm:cxn modelId="{8C126E34-72AA-EE48-B70B-FC9D2953A0DB}" type="presOf" srcId="{02F35549-F17F-49E7-8146-A0897BCEDE17}" destId="{EF853E2B-57C8-4463-9905-5BD7CAABCC58}" srcOrd="0" destOrd="0" presId="urn:microsoft.com/office/officeart/2005/8/layout/pyramid2"/>
    <dgm:cxn modelId="{CCA7B9A4-C0BC-4B0D-B34C-647C02484F9C}" srcId="{1AD83993-749F-42C8-8DE7-BBAE7FEE8086}" destId="{02F35549-F17F-49E7-8146-A0897BCEDE17}" srcOrd="0" destOrd="0" parTransId="{8CC0FBF9-EF79-437C-A973-EE013577FF39}" sibTransId="{36689AB0-5CED-4434-88B3-4BCC287C6C02}"/>
    <dgm:cxn modelId="{63B48B86-5376-494C-97B1-7263861925A7}" type="presOf" srcId="{1AD83993-749F-42C8-8DE7-BBAE7FEE8086}" destId="{52209F03-28D8-4E9A-9213-F90269AA1A45}" srcOrd="0" destOrd="0" presId="urn:microsoft.com/office/officeart/2005/8/layout/pyramid2"/>
    <dgm:cxn modelId="{C5AAB153-1ACC-074D-95D8-BF20056D21E4}" type="presParOf" srcId="{52209F03-28D8-4E9A-9213-F90269AA1A45}" destId="{2851A3C7-D49E-4822-B091-41DA59C72FEF}" srcOrd="0" destOrd="0" presId="urn:microsoft.com/office/officeart/2005/8/layout/pyramid2"/>
    <dgm:cxn modelId="{DFDC1515-8868-7D4D-A89F-8457B63772F4}" type="presParOf" srcId="{52209F03-28D8-4E9A-9213-F90269AA1A45}" destId="{A0E6156E-FF7F-4847-8BB6-C8125A29D59A}" srcOrd="1" destOrd="0" presId="urn:microsoft.com/office/officeart/2005/8/layout/pyramid2"/>
    <dgm:cxn modelId="{B4DCCAD1-E2E5-2C44-A1FD-CDB2D62E5C89}" type="presParOf" srcId="{A0E6156E-FF7F-4847-8BB6-C8125A29D59A}" destId="{EF853E2B-57C8-4463-9905-5BD7CAABCC58}" srcOrd="0" destOrd="0" presId="urn:microsoft.com/office/officeart/2005/8/layout/pyramid2"/>
    <dgm:cxn modelId="{6D969DC2-F9F5-5B45-BEAE-889D4D98AFF0}" type="presParOf" srcId="{A0E6156E-FF7F-4847-8BB6-C8125A29D59A}" destId="{4B64E738-38BF-4A32-91A1-5BF51E012D83}" srcOrd="1" destOrd="0" presId="urn:microsoft.com/office/officeart/2005/8/layout/pyramid2"/>
    <dgm:cxn modelId="{D3F9525C-4011-4C45-BD93-3563E64AAE7E}" type="presParOf" srcId="{A0E6156E-FF7F-4847-8BB6-C8125A29D59A}" destId="{DFD7FE09-794B-4427-9CF0-479B5714B73C}" srcOrd="2" destOrd="0" presId="urn:microsoft.com/office/officeart/2005/8/layout/pyramid2"/>
    <dgm:cxn modelId="{C74B8384-E58E-184D-8F66-E0021DDCE8AB}" type="presParOf" srcId="{A0E6156E-FF7F-4847-8BB6-C8125A29D59A}" destId="{8D4ACA7D-14EA-4A84-B433-00DE68A54412}" srcOrd="3" destOrd="0" presId="urn:microsoft.com/office/officeart/2005/8/layout/pyramid2"/>
    <dgm:cxn modelId="{91EEBDCC-6934-0549-8B77-0FE9E5367C23}" type="presParOf" srcId="{A0E6156E-FF7F-4847-8BB6-C8125A29D59A}" destId="{2323E34A-CE76-4E1C-BEEE-DE5EB2C47940}" srcOrd="4" destOrd="0" presId="urn:microsoft.com/office/officeart/2005/8/layout/pyramid2"/>
    <dgm:cxn modelId="{9865D05E-AED9-3E42-BC0E-2112F193A1DF}" type="presParOf" srcId="{A0E6156E-FF7F-4847-8BB6-C8125A29D59A}" destId="{80607029-C4F4-4116-9989-93E27A223243}" srcOrd="5" destOrd="0" presId="urn:microsoft.com/office/officeart/2005/8/layout/pyramid2"/>
    <dgm:cxn modelId="{0375D8F2-EF64-3B4F-A119-BAE3B86AF398}" type="presParOf" srcId="{A0E6156E-FF7F-4847-8BB6-C8125A29D59A}" destId="{8B44992F-7309-4057-9D33-C640E21840A3}" srcOrd="6" destOrd="0" presId="urn:microsoft.com/office/officeart/2005/8/layout/pyramid2"/>
    <dgm:cxn modelId="{A4367311-C2FA-0340-8362-99332A02660B}" type="presParOf" srcId="{A0E6156E-FF7F-4847-8BB6-C8125A29D59A}" destId="{AD3D7C93-EA81-4783-800E-82425325017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62553-116E-4750-8188-173E640E459C}">
      <dsp:nvSpPr>
        <dsp:cNvPr id="0" name=""/>
        <dsp:cNvSpPr/>
      </dsp:nvSpPr>
      <dsp:spPr>
        <a:xfrm>
          <a:off x="563156" y="4283"/>
          <a:ext cx="3102484" cy="3157314"/>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0" kern="1200" dirty="0" smtClean="0">
              <a:latin typeface="Arial" pitchFamily="34" charset="0"/>
              <a:cs typeface="Arial" pitchFamily="34" charset="0"/>
            </a:rPr>
            <a:t>La RIACES es una asociación sin ánimo de lucro y con personalidad jurídica propia</a:t>
          </a:r>
          <a:r>
            <a:rPr lang="es-MX" sz="2200" b="1" kern="1200" dirty="0" smtClean="0">
              <a:latin typeface="Arial" pitchFamily="34" charset="0"/>
              <a:cs typeface="Arial" pitchFamily="34" charset="0"/>
            </a:rPr>
            <a:t> </a:t>
          </a:r>
          <a:r>
            <a:rPr lang="es-MX" sz="2200" b="0" kern="1200" dirty="0" smtClean="0">
              <a:latin typeface="Arial" pitchFamily="34" charset="0"/>
              <a:cs typeface="Arial" pitchFamily="34" charset="0"/>
            </a:rPr>
            <a:t>que </a:t>
          </a:r>
          <a:r>
            <a:rPr lang="es-MX" sz="2200" b="1" kern="1200" dirty="0" smtClean="0">
              <a:solidFill>
                <a:schemeClr val="accent1"/>
              </a:solidFill>
              <a:latin typeface="Arial" pitchFamily="34" charset="0"/>
              <a:cs typeface="Arial" pitchFamily="34" charset="0"/>
            </a:rPr>
            <a:t>realiza sus funciones con independencia y autonomía </a:t>
          </a:r>
          <a:r>
            <a:rPr lang="es-MX" sz="2200" b="0" kern="1200" dirty="0" smtClean="0">
              <a:latin typeface="Arial" pitchFamily="34" charset="0"/>
              <a:cs typeface="Arial" pitchFamily="34" charset="0"/>
            </a:rPr>
            <a:t>de cualquier Estado y Gobierno. </a:t>
          </a:r>
          <a:endParaRPr lang="es-MX" sz="2200" b="0" kern="1200" dirty="0">
            <a:latin typeface="Arial" pitchFamily="34" charset="0"/>
            <a:cs typeface="Arial" pitchFamily="34" charset="0"/>
          </a:endParaRPr>
        </a:p>
      </dsp:txBody>
      <dsp:txXfrm>
        <a:off x="563156" y="4283"/>
        <a:ext cx="3102484" cy="3157314"/>
      </dsp:txXfrm>
    </dsp:sp>
    <dsp:sp modelId="{A1CAC526-3A23-42F4-8B86-605549382835}">
      <dsp:nvSpPr>
        <dsp:cNvPr id="0" name=""/>
        <dsp:cNvSpPr/>
      </dsp:nvSpPr>
      <dsp:spPr>
        <a:xfrm>
          <a:off x="3731852" y="4283"/>
          <a:ext cx="4610155" cy="3136838"/>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200" b="0" kern="1200" dirty="0" smtClean="0">
              <a:latin typeface="Arial" pitchFamily="34" charset="0"/>
              <a:cs typeface="Arial" pitchFamily="34" charset="0"/>
            </a:rPr>
            <a:t>Fue constituida en 2003, como instancia para promover entre los países iberoamericanos, la cooperación y el intercambio en materia de evaluación y acreditación de la calidad de la educación superior.</a:t>
          </a:r>
        </a:p>
        <a:p>
          <a:pPr lvl="0" algn="ctr" defTabSz="400050">
            <a:lnSpc>
              <a:spcPct val="90000"/>
            </a:lnSpc>
            <a:spcBef>
              <a:spcPct val="0"/>
            </a:spcBef>
            <a:spcAft>
              <a:spcPct val="35000"/>
            </a:spcAft>
          </a:pPr>
          <a:endParaRPr lang="es-MX" sz="2000" kern="1200" dirty="0"/>
        </a:p>
      </dsp:txBody>
      <dsp:txXfrm>
        <a:off x="3731852" y="4283"/>
        <a:ext cx="4610155" cy="3136838"/>
      </dsp:txXfrm>
    </dsp:sp>
    <dsp:sp modelId="{09CF41CC-7533-4423-90AA-400CEEB80277}">
      <dsp:nvSpPr>
        <dsp:cNvPr id="0" name=""/>
        <dsp:cNvSpPr/>
      </dsp:nvSpPr>
      <dsp:spPr>
        <a:xfrm>
          <a:off x="1020143" y="3293505"/>
          <a:ext cx="6926291" cy="171328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200" b="0" kern="1200" dirty="0" smtClean="0">
              <a:latin typeface="Arial" pitchFamily="34" charset="0"/>
              <a:cs typeface="Arial" pitchFamily="34" charset="0"/>
            </a:rPr>
            <a:t>Así, contribuye a la garantía de la calidad en los 18 países que la integran, a través de organismos involucrados con el desarrollo de instrumentos y políticas asociadas a su mejora continua.</a:t>
          </a:r>
        </a:p>
        <a:p>
          <a:pPr lvl="0" algn="ctr" defTabSz="400050">
            <a:lnSpc>
              <a:spcPct val="90000"/>
            </a:lnSpc>
            <a:spcBef>
              <a:spcPct val="0"/>
            </a:spcBef>
            <a:spcAft>
              <a:spcPct val="35000"/>
            </a:spcAft>
          </a:pPr>
          <a:endParaRPr lang="es-MX" sz="2000" kern="1200" dirty="0"/>
        </a:p>
      </dsp:txBody>
      <dsp:txXfrm>
        <a:off x="1020143" y="3293505"/>
        <a:ext cx="6926291" cy="171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1A3C7-D49E-4822-B091-41DA59C72FEF}">
      <dsp:nvSpPr>
        <dsp:cNvPr id="0" name=""/>
        <dsp:cNvSpPr/>
      </dsp:nvSpPr>
      <dsp:spPr>
        <a:xfrm rot="10800000">
          <a:off x="175534" y="0"/>
          <a:ext cx="1909434" cy="5297217"/>
        </a:xfrm>
        <a:prstGeom prst="triangle">
          <a:avLst/>
        </a:prstGeom>
        <a:solidFill>
          <a:schemeClr val="accent3">
            <a:lumMod val="40000"/>
            <a:lumOff val="6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EF853E2B-57C8-4463-9905-5BD7CAABCC58}">
      <dsp:nvSpPr>
        <dsp:cNvPr id="0" name=""/>
        <dsp:cNvSpPr/>
      </dsp:nvSpPr>
      <dsp:spPr>
        <a:xfrm>
          <a:off x="1150537" y="170196"/>
          <a:ext cx="4914053" cy="789215"/>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accent1"/>
              </a:solidFill>
              <a:latin typeface="Arial" pitchFamily="34" charset="0"/>
              <a:cs typeface="Arial" pitchFamily="34" charset="0"/>
            </a:rPr>
            <a:t>México albergará la Sede</a:t>
          </a:r>
          <a:r>
            <a:rPr lang="es-MX" sz="2400" b="1" kern="1200" dirty="0" smtClean="0">
              <a:solidFill>
                <a:srgbClr val="DE8E1F"/>
              </a:solidFill>
              <a:latin typeface="Arial" pitchFamily="34" charset="0"/>
              <a:cs typeface="Arial" pitchFamily="34" charset="0"/>
            </a:rPr>
            <a:t> </a:t>
          </a:r>
          <a:r>
            <a:rPr lang="es-MX" sz="2400" b="1" kern="1200" dirty="0" smtClean="0">
              <a:solidFill>
                <a:srgbClr val="000000"/>
              </a:solidFill>
              <a:latin typeface="Arial" pitchFamily="34" charset="0"/>
              <a:cs typeface="Arial" pitchFamily="34" charset="0"/>
            </a:rPr>
            <a:t>durante tres años</a:t>
          </a:r>
          <a:endParaRPr lang="es-MX" sz="2400" b="1" kern="1200" dirty="0">
            <a:solidFill>
              <a:srgbClr val="000000"/>
            </a:solidFill>
            <a:latin typeface="Arial" pitchFamily="34" charset="0"/>
            <a:cs typeface="Arial" pitchFamily="34" charset="0"/>
          </a:endParaRPr>
        </a:p>
      </dsp:txBody>
      <dsp:txXfrm>
        <a:off x="1189063" y="208722"/>
        <a:ext cx="4837001" cy="712163"/>
      </dsp:txXfrm>
    </dsp:sp>
    <dsp:sp modelId="{DFD7FE09-794B-4427-9CF0-479B5714B73C}">
      <dsp:nvSpPr>
        <dsp:cNvPr id="0" name=""/>
        <dsp:cNvSpPr/>
      </dsp:nvSpPr>
      <dsp:spPr>
        <a:xfrm>
          <a:off x="-51325" y="1085727"/>
          <a:ext cx="8978637" cy="639615"/>
        </a:xfrm>
        <a:prstGeom prst="roundRect">
          <a:avLst/>
        </a:prstGeom>
        <a:solidFill>
          <a:schemeClr val="accent3">
            <a:lumMod val="40000"/>
            <a:lumOff val="6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latin typeface="Arial" pitchFamily="34" charset="0"/>
              <a:cs typeface="Arial" pitchFamily="34" charset="0"/>
            </a:rPr>
            <a:t>Contribuirá de manera importante en el proceso de consolidación de la RIACES </a:t>
          </a:r>
        </a:p>
      </dsp:txBody>
      <dsp:txXfrm>
        <a:off x="-20102" y="1116950"/>
        <a:ext cx="8916191" cy="577169"/>
      </dsp:txXfrm>
    </dsp:sp>
    <dsp:sp modelId="{2323E34A-CE76-4E1C-BEEE-DE5EB2C47940}">
      <dsp:nvSpPr>
        <dsp:cNvPr id="0" name=""/>
        <dsp:cNvSpPr/>
      </dsp:nvSpPr>
      <dsp:spPr>
        <a:xfrm>
          <a:off x="770921" y="1881019"/>
          <a:ext cx="8105065" cy="98733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solidFill>
                <a:srgbClr val="000000"/>
              </a:solidFill>
              <a:latin typeface="Arial" pitchFamily="34" charset="0"/>
              <a:cs typeface="Arial" pitchFamily="34" charset="0"/>
            </a:rPr>
            <a:t>Colaborará en la ejecución de proyectos en el ámbito educativo de alto impacto para los países miembros de Iberoamérica.</a:t>
          </a:r>
        </a:p>
      </dsp:txBody>
      <dsp:txXfrm>
        <a:off x="819118" y="1929216"/>
        <a:ext cx="8008671" cy="890936"/>
      </dsp:txXfrm>
    </dsp:sp>
    <dsp:sp modelId="{8B44992F-7309-4057-9D33-C640E21840A3}">
      <dsp:nvSpPr>
        <dsp:cNvPr id="0" name=""/>
        <dsp:cNvSpPr/>
      </dsp:nvSpPr>
      <dsp:spPr>
        <a:xfrm>
          <a:off x="-4" y="3029716"/>
          <a:ext cx="8875995" cy="1767459"/>
        </a:xfrm>
        <a:prstGeom prst="roundRect">
          <a:avLst/>
        </a:prstGeom>
        <a:solidFill>
          <a:schemeClr val="accent3">
            <a:lumMod val="40000"/>
            <a:lumOff val="6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rgbClr val="268317"/>
              </a:solidFill>
              <a:latin typeface="Arial" pitchFamily="34" charset="0"/>
              <a:cs typeface="Arial" pitchFamily="34" charset="0"/>
            </a:rPr>
            <a:t>La X Asamblea General que se realizó en México</a:t>
          </a:r>
          <a:r>
            <a:rPr lang="es-MX" sz="2000" b="1" kern="1200" dirty="0" smtClean="0">
              <a:solidFill>
                <a:schemeClr val="tx1"/>
              </a:solidFill>
              <a:latin typeface="Arial" pitchFamily="34" charset="0"/>
              <a:cs typeface="Arial" pitchFamily="34" charset="0"/>
            </a:rPr>
            <a:t>, del 4 al 7 de noviembre. Se analizaron temas de gran importancia para la agenda educativa actual: vinculación con el sector productivo; movilidad estudiantil; internacionalización de la educación; reglas para la acreditación transfronteriza; reconocimiento de títulos y diplomas entre países de Iberoamérica; entre otros.</a:t>
          </a:r>
        </a:p>
      </dsp:txBody>
      <dsp:txXfrm>
        <a:off x="86276" y="3115996"/>
        <a:ext cx="8703435" cy="1594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C8E0999-0AA7-4746-9B08-D45D1591EE2C}" type="datetimeFigureOut">
              <a:rPr lang="es-ES" smtClean="0"/>
              <a:pPr/>
              <a:t>25/11/13</a:t>
            </a:fld>
            <a:endParaRPr lang="es-ES"/>
          </a:p>
        </p:txBody>
      </p:sp>
      <p:sp>
        <p:nvSpPr>
          <p:cNvPr id="4" name="3 Marcador de pie de página"/>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F5ACA99-90A0-44DB-93AC-D36EEFCC5B4A}" type="slidenum">
              <a:rPr lang="es-ES" smtClean="0"/>
              <a:pPr/>
              <a:t>‹Nr.›</a:t>
            </a:fld>
            <a:endParaRPr lang="es-ES"/>
          </a:p>
        </p:txBody>
      </p:sp>
    </p:spTree>
    <p:extLst>
      <p:ext uri="{BB962C8B-B14F-4D97-AF65-F5344CB8AC3E}">
        <p14:creationId xmlns:p14="http://schemas.microsoft.com/office/powerpoint/2010/main" val="98329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3ED664C-54BC-4419-ACDC-D1E66210FCAC}" type="datetimeFigureOut">
              <a:rPr lang="es-MX" smtClean="0"/>
              <a:pPr/>
              <a:t>25/11/13</a:t>
            </a:fld>
            <a:endParaRPr lang="es-MX"/>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FBD4B0A-A4E0-4BC1-A86F-0C784836D5D3}" type="slidenum">
              <a:rPr lang="es-MX" smtClean="0"/>
              <a:pPr/>
              <a:t>‹Nr.›</a:t>
            </a:fld>
            <a:endParaRPr lang="es-MX"/>
          </a:p>
        </p:txBody>
      </p:sp>
    </p:spTree>
    <p:extLst>
      <p:ext uri="{BB962C8B-B14F-4D97-AF65-F5344CB8AC3E}">
        <p14:creationId xmlns:p14="http://schemas.microsoft.com/office/powerpoint/2010/main" val="235501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BDB029BA-6A3E-47E6-B91F-67A346D5F5D1}"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BDB029BA-6A3E-47E6-B91F-67A346D5F5D1}"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31</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32</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33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FBD4B0A-A4E0-4BC1-A86F-0C784836D5D3}"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000364" y="4214818"/>
            <a:ext cx="5872154" cy="1470025"/>
          </a:xfrm>
          <a:prstGeom prst="rect">
            <a:avLst/>
          </a:prstGeom>
        </p:spPr>
        <p:txBody>
          <a:bodyPr anchor="b">
            <a:normAutofit/>
          </a:bodyPr>
          <a:lstStyle>
            <a:lvl1pPr algn="r">
              <a:defRPr sz="4000" b="1">
                <a:solidFill>
                  <a:schemeClr val="bg1"/>
                </a:solidFill>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000364" y="5715016"/>
            <a:ext cx="5829296" cy="928694"/>
          </a:xfrm>
          <a:prstGeom prst="rect">
            <a:avLst/>
          </a:prstGeom>
        </p:spPr>
        <p:txBody>
          <a:bodyPr>
            <a:normAutofit/>
          </a:bodyPr>
          <a:lstStyle>
            <a:lvl1pPr marL="0" indent="0" algn="r">
              <a:buNone/>
              <a:defRPr sz="2400"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4829180" cy="1368412"/>
          </a:xfrm>
          <a:prstGeom prst="rect">
            <a:avLst/>
          </a:prstGeom>
          <a:noFill/>
          <a:ln>
            <a:noFill/>
          </a:ln>
        </p:spPr>
        <p:txBody>
          <a:bodyPr anchor="ctr">
            <a:noAutofit/>
          </a:bodyPr>
          <a:lstStyle>
            <a:lvl1pPr algn="l">
              <a:defRPr sz="3200" b="1" baseline="0">
                <a:solidFill>
                  <a:schemeClr val="bg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2714620"/>
            <a:ext cx="8229600" cy="3411543"/>
          </a:xfrm>
          <a:prstGeom prst="rect">
            <a:avLst/>
          </a:prstGeom>
        </p:spPr>
        <p:txBody>
          <a:bodyPr/>
          <a:lstStyle>
            <a:lvl1pPr>
              <a:buClr>
                <a:schemeClr val="accent2">
                  <a:lumMod val="75000"/>
                </a:schemeClr>
              </a:buClr>
              <a:buFont typeface="Wingdings" pitchFamily="2" charset="2"/>
              <a:buChar char="§"/>
              <a:defRPr sz="2400">
                <a:solidFill>
                  <a:schemeClr val="bg2">
                    <a:lumMod val="50000"/>
                  </a:schemeClr>
                </a:solidFill>
              </a:defRPr>
            </a:lvl1pPr>
            <a:lvl2pPr>
              <a:buClr>
                <a:schemeClr val="accent2"/>
              </a:buClr>
              <a:buFont typeface="Arial" pitchFamily="34" charset="0"/>
              <a:buChar char="•"/>
              <a:defRPr sz="2000" b="0">
                <a:solidFill>
                  <a:schemeClr val="bg2">
                    <a:lumMod val="50000"/>
                  </a:schemeClr>
                </a:solidFill>
              </a:defRPr>
            </a:lvl2pPr>
            <a:lvl3pPr>
              <a:buClr>
                <a:schemeClr val="accent3">
                  <a:lumMod val="75000"/>
                </a:schemeClr>
              </a:buClr>
              <a:buFont typeface="Wingdings" pitchFamily="2" charset="2"/>
              <a:buChar char="§"/>
              <a:defRPr sz="2000">
                <a:solidFill>
                  <a:schemeClr val="bg2">
                    <a:lumMod val="50000"/>
                  </a:schemeClr>
                </a:solidFill>
              </a:defRPr>
            </a:lvl3pPr>
            <a:lvl4pPr>
              <a:buClr>
                <a:schemeClr val="accent3"/>
              </a:buClr>
              <a:buFont typeface="Arial" pitchFamily="34" charset="0"/>
              <a:buChar char="•"/>
              <a:defRPr sz="1800">
                <a:solidFill>
                  <a:schemeClr val="bg2">
                    <a:lumMod val="50000"/>
                  </a:schemeClr>
                </a:solidFill>
              </a:defRPr>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0" name="2 Marcador de texto"/>
          <p:cNvSpPr>
            <a:spLocks noGrp="1"/>
          </p:cNvSpPr>
          <p:nvPr>
            <p:ph type="body" idx="10"/>
          </p:nvPr>
        </p:nvSpPr>
        <p:spPr>
          <a:xfrm>
            <a:off x="457200" y="2000240"/>
            <a:ext cx="8258204" cy="639762"/>
          </a:xfrm>
          <a:prstGeom prst="rect">
            <a:avLst/>
          </a:prstGeom>
        </p:spPr>
        <p:txBody>
          <a:bodyPr anchor="b"/>
          <a:lstStyle>
            <a:lvl1pPr marL="0" indent="0">
              <a:buNone/>
              <a:defRPr sz="2400" b="1" baseline="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357422" y="1643050"/>
            <a:ext cx="5872154" cy="1470025"/>
          </a:xfrm>
          <a:prstGeom prst="rect">
            <a:avLst/>
          </a:prstGeom>
        </p:spPr>
        <p:txBody>
          <a:bodyPr anchor="b">
            <a:normAutofit/>
          </a:bodyPr>
          <a:lstStyle>
            <a:lvl1pPr algn="r">
              <a:defRPr sz="4000" b="1">
                <a:solidFill>
                  <a:schemeClr val="bg1"/>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2357422" y="3143248"/>
            <a:ext cx="5829296" cy="928694"/>
          </a:xfrm>
          <a:prstGeom prst="rect">
            <a:avLst/>
          </a:prstGeom>
        </p:spPr>
        <p:txBody>
          <a:bodyPr>
            <a:normAutofit/>
          </a:bodyPr>
          <a:lstStyle>
            <a:lvl1pPr marL="0" indent="0" algn="r">
              <a:buNone/>
              <a:defRPr sz="2400"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4829180" cy="1368412"/>
          </a:xfrm>
          <a:prstGeom prst="rect">
            <a:avLst/>
          </a:prstGeom>
          <a:noFill/>
          <a:ln>
            <a:noFill/>
          </a:ln>
        </p:spPr>
        <p:txBody>
          <a:bodyPr anchor="ctr">
            <a:noAutofit/>
          </a:bodyPr>
          <a:lstStyle>
            <a:lvl1pPr algn="l">
              <a:defRPr sz="3200" b="1" baseline="0">
                <a:solidFill>
                  <a:schemeClr val="bg1"/>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2714620"/>
            <a:ext cx="3971924" cy="3411543"/>
          </a:xfrm>
          <a:prstGeom prst="rect">
            <a:avLst/>
          </a:prstGeom>
        </p:spPr>
        <p:txBody>
          <a:bodyPr/>
          <a:lstStyle>
            <a:lvl1pPr>
              <a:buClr>
                <a:schemeClr val="accent2">
                  <a:lumMod val="75000"/>
                </a:schemeClr>
              </a:buClr>
              <a:buFont typeface="Wingdings" pitchFamily="2" charset="2"/>
              <a:buChar char="§"/>
              <a:defRPr sz="2400">
                <a:solidFill>
                  <a:schemeClr val="bg2">
                    <a:lumMod val="50000"/>
                  </a:schemeClr>
                </a:solidFill>
              </a:defRPr>
            </a:lvl1pPr>
            <a:lvl2pPr>
              <a:buClr>
                <a:schemeClr val="accent2"/>
              </a:buClr>
              <a:buFont typeface="Arial" pitchFamily="34" charset="0"/>
              <a:buChar char="•"/>
              <a:defRPr sz="2000" b="0">
                <a:solidFill>
                  <a:schemeClr val="bg2">
                    <a:lumMod val="50000"/>
                  </a:schemeClr>
                </a:solidFill>
              </a:defRPr>
            </a:lvl2pPr>
            <a:lvl3pPr>
              <a:buClr>
                <a:schemeClr val="accent3">
                  <a:lumMod val="75000"/>
                </a:schemeClr>
              </a:buClr>
              <a:buFont typeface="Wingdings" pitchFamily="2" charset="2"/>
              <a:buChar char="§"/>
              <a:defRPr sz="2000">
                <a:solidFill>
                  <a:schemeClr val="bg2">
                    <a:lumMod val="50000"/>
                  </a:schemeClr>
                </a:solidFill>
              </a:defRPr>
            </a:lvl3pPr>
            <a:lvl4pPr>
              <a:buClr>
                <a:schemeClr val="accent3"/>
              </a:buClr>
              <a:buFont typeface="Arial" pitchFamily="34" charset="0"/>
              <a:buChar char="•"/>
              <a:defRPr sz="1800">
                <a:solidFill>
                  <a:schemeClr val="bg2">
                    <a:lumMod val="50000"/>
                  </a:schemeClr>
                </a:solidFill>
              </a:defRPr>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0" name="2 Marcador de texto"/>
          <p:cNvSpPr>
            <a:spLocks noGrp="1"/>
          </p:cNvSpPr>
          <p:nvPr>
            <p:ph type="body" idx="10"/>
          </p:nvPr>
        </p:nvSpPr>
        <p:spPr>
          <a:xfrm>
            <a:off x="457200" y="2000240"/>
            <a:ext cx="3985729" cy="639762"/>
          </a:xfrm>
          <a:prstGeom prst="rect">
            <a:avLst/>
          </a:prstGeom>
        </p:spPr>
        <p:txBody>
          <a:bodyPr anchor="b"/>
          <a:lstStyle>
            <a:lvl1pPr marL="0" indent="0">
              <a:buNone/>
              <a:defRPr sz="2400" b="1" baseline="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2 Marcador de contenido"/>
          <p:cNvSpPr>
            <a:spLocks noGrp="1"/>
          </p:cNvSpPr>
          <p:nvPr>
            <p:ph idx="11"/>
          </p:nvPr>
        </p:nvSpPr>
        <p:spPr>
          <a:xfrm>
            <a:off x="4714876" y="2714620"/>
            <a:ext cx="3971924" cy="3411543"/>
          </a:xfrm>
          <a:prstGeom prst="rect">
            <a:avLst/>
          </a:prstGeom>
        </p:spPr>
        <p:txBody>
          <a:bodyPr/>
          <a:lstStyle>
            <a:lvl1pPr>
              <a:buClr>
                <a:schemeClr val="accent2">
                  <a:lumMod val="75000"/>
                </a:schemeClr>
              </a:buClr>
              <a:buFont typeface="Wingdings" pitchFamily="2" charset="2"/>
              <a:buChar char="§"/>
              <a:defRPr sz="2400">
                <a:solidFill>
                  <a:schemeClr val="bg2">
                    <a:lumMod val="50000"/>
                  </a:schemeClr>
                </a:solidFill>
              </a:defRPr>
            </a:lvl1pPr>
            <a:lvl2pPr>
              <a:buClr>
                <a:schemeClr val="accent2"/>
              </a:buClr>
              <a:buFont typeface="Arial" pitchFamily="34" charset="0"/>
              <a:buChar char="•"/>
              <a:defRPr sz="2000" b="0">
                <a:solidFill>
                  <a:schemeClr val="bg2">
                    <a:lumMod val="50000"/>
                  </a:schemeClr>
                </a:solidFill>
              </a:defRPr>
            </a:lvl2pPr>
            <a:lvl3pPr>
              <a:buClr>
                <a:schemeClr val="accent3">
                  <a:lumMod val="75000"/>
                </a:schemeClr>
              </a:buClr>
              <a:buFont typeface="Wingdings" pitchFamily="2" charset="2"/>
              <a:buChar char="§"/>
              <a:defRPr sz="2000">
                <a:solidFill>
                  <a:schemeClr val="bg2">
                    <a:lumMod val="50000"/>
                  </a:schemeClr>
                </a:solidFill>
              </a:defRPr>
            </a:lvl3pPr>
            <a:lvl4pPr>
              <a:buClr>
                <a:schemeClr val="accent3"/>
              </a:buClr>
              <a:buFont typeface="Arial" pitchFamily="34" charset="0"/>
              <a:buChar char="•"/>
              <a:defRPr sz="1800">
                <a:solidFill>
                  <a:schemeClr val="bg2">
                    <a:lumMod val="50000"/>
                  </a:schemeClr>
                </a:solidFill>
              </a:defRPr>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6" name="2 Marcador de texto"/>
          <p:cNvSpPr>
            <a:spLocks noGrp="1"/>
          </p:cNvSpPr>
          <p:nvPr>
            <p:ph type="body" idx="12"/>
          </p:nvPr>
        </p:nvSpPr>
        <p:spPr>
          <a:xfrm>
            <a:off x="4714876" y="2000240"/>
            <a:ext cx="3985729" cy="639762"/>
          </a:xfrm>
          <a:prstGeom prst="rect">
            <a:avLst/>
          </a:prstGeom>
        </p:spPr>
        <p:txBody>
          <a:bodyPr anchor="b"/>
          <a:lstStyle>
            <a:lvl1pPr marL="0" indent="0">
              <a:buNone/>
              <a:defRPr sz="2400" b="1" baseline="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164D59E-F4B0-40EF-9CFD-43200DE3CBFD}" type="datetimeFigureOut">
              <a:rPr lang="es-MX" smtClean="0"/>
              <a:pPr/>
              <a:t>25/11/13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6D047A4-3E87-4563-9830-61A11EC662F9}" type="slidenum">
              <a:rPr lang="es-MX" smtClean="0"/>
              <a:pPr/>
              <a:t>‹Nr.›</a:t>
            </a:fld>
            <a:endParaRPr lang="es-MX"/>
          </a:p>
        </p:txBody>
      </p:sp>
    </p:spTree>
    <p:extLst>
      <p:ext uri="{BB962C8B-B14F-4D97-AF65-F5344CB8AC3E}">
        <p14:creationId xmlns:p14="http://schemas.microsoft.com/office/powerpoint/2010/main" val="101684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a:xfrm>
            <a:off x="498474" y="484094"/>
            <a:ext cx="7556313" cy="1116106"/>
          </a:xfrm>
          <a:prstGeom prst="rect">
            <a:avLst/>
          </a:prstGeom>
        </p:spPr>
        <p:txBody>
          <a:bodyPr/>
          <a:lstStyle/>
          <a:p>
            <a:r>
              <a:rPr lang="es-ES_tradnl" smtClean="0"/>
              <a:t>Clic para editar título</a:t>
            </a:r>
            <a:endParaRPr/>
          </a:p>
        </p:txBody>
      </p:sp>
      <p:sp>
        <p:nvSpPr>
          <p:cNvPr id="3" name="Content Placeholder 2"/>
          <p:cNvSpPr>
            <a:spLocks noGrp="1"/>
          </p:cNvSpPr>
          <p:nvPr>
            <p:ph sz="half" idx="1"/>
          </p:nvPr>
        </p:nvSpPr>
        <p:spPr>
          <a:xfrm>
            <a:off x="498518" y="1985963"/>
            <a:ext cx="3657600" cy="414020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399878" y="1985963"/>
            <a:ext cx="3657600" cy="414020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a:xfrm>
            <a:off x="6795247" y="6423585"/>
            <a:ext cx="2133600" cy="365125"/>
          </a:xfrm>
          <a:prstGeom prst="rect">
            <a:avLst/>
          </a:prstGeom>
        </p:spPr>
        <p:txBody>
          <a:bodyPr/>
          <a:lstStyle/>
          <a:p>
            <a:fld id="{02F3E29D-3625-43DA-8BC4-8FAA112894A0}" type="datetime1">
              <a:rPr lang="en-US" smtClean="0"/>
              <a:pPr/>
              <a:t>25/11/13</a:t>
            </a:fld>
            <a:endParaRPr lang="en-US"/>
          </a:p>
        </p:txBody>
      </p:sp>
      <p:sp>
        <p:nvSpPr>
          <p:cNvPr id="6" name="Footer Placeholder 5"/>
          <p:cNvSpPr>
            <a:spLocks noGrp="1"/>
          </p:cNvSpPr>
          <p:nvPr>
            <p:ph type="ftr" sz="quarter" idx="11"/>
          </p:nvPr>
        </p:nvSpPr>
        <p:spPr>
          <a:xfrm>
            <a:off x="201706" y="6423585"/>
            <a:ext cx="612289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‹Nr.›</a:t>
            </a:fld>
            <a:endParaRPr lang="en-US"/>
          </a:p>
        </p:txBody>
      </p:sp>
    </p:spTree>
    <p:extLst>
      <p:ext uri="{BB962C8B-B14F-4D97-AF65-F5344CB8AC3E}">
        <p14:creationId xmlns:p14="http://schemas.microsoft.com/office/powerpoint/2010/main" val="183132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a:xfrm>
            <a:off x="6795247" y="6423585"/>
            <a:ext cx="2133600" cy="365125"/>
          </a:xfrm>
          <a:prstGeom prst="rect">
            <a:avLst/>
          </a:prstGeom>
        </p:spPr>
        <p:txBody>
          <a:bodyPr/>
          <a:lstStyle/>
          <a:p>
            <a:fld id="{311353CD-2156-4F61-9500-E0264A835842}" type="datetime1">
              <a:rPr lang="en-US" smtClean="0"/>
              <a:pPr/>
              <a:t>25/11/13</a:t>
            </a:fld>
            <a:endParaRPr lang="en-US"/>
          </a:p>
        </p:txBody>
      </p:sp>
      <p:sp>
        <p:nvSpPr>
          <p:cNvPr id="3" name="Footer Placeholder 2"/>
          <p:cNvSpPr>
            <a:spLocks noGrp="1"/>
          </p:cNvSpPr>
          <p:nvPr>
            <p:ph type="ftr" sz="quarter" idx="11"/>
          </p:nvPr>
        </p:nvSpPr>
        <p:spPr>
          <a:xfrm>
            <a:off x="201706" y="6423585"/>
            <a:ext cx="612289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‹Nr.›</a:t>
            </a:fld>
            <a:endParaRPr lang="en-US"/>
          </a:p>
        </p:txBody>
      </p:sp>
    </p:spTree>
    <p:extLst>
      <p:ext uri="{BB962C8B-B14F-4D97-AF65-F5344CB8AC3E}">
        <p14:creationId xmlns:p14="http://schemas.microsoft.com/office/powerpoint/2010/main" val="1846021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6" r:id="rId2"/>
    <p:sldLayoutId id="2147483669" r:id="rId3"/>
    <p:sldLayoutId id="2147483667" r:id="rId4"/>
    <p:sldLayoutId id="2147483670" r:id="rId5"/>
    <p:sldLayoutId id="2147483671" r:id="rId6"/>
    <p:sldLayoutId id="2147483672" r:id="rId7"/>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Whitney" pitchFamily="50" charset="0"/>
        </a:defRPr>
      </a:lvl2pPr>
      <a:lvl3pPr algn="ctr" rtl="0" eaLnBrk="1" fontAlgn="base" hangingPunct="1">
        <a:spcBef>
          <a:spcPct val="0"/>
        </a:spcBef>
        <a:spcAft>
          <a:spcPct val="0"/>
        </a:spcAft>
        <a:defRPr sz="4400">
          <a:solidFill>
            <a:schemeClr val="tx1"/>
          </a:solidFill>
          <a:latin typeface="Whitney" pitchFamily="50" charset="0"/>
        </a:defRPr>
      </a:lvl3pPr>
      <a:lvl4pPr algn="ctr" rtl="0" eaLnBrk="1" fontAlgn="base" hangingPunct="1">
        <a:spcBef>
          <a:spcPct val="0"/>
        </a:spcBef>
        <a:spcAft>
          <a:spcPct val="0"/>
        </a:spcAft>
        <a:defRPr sz="4400">
          <a:solidFill>
            <a:schemeClr val="tx1"/>
          </a:solidFill>
          <a:latin typeface="Whitney" pitchFamily="50" charset="0"/>
        </a:defRPr>
      </a:lvl4pPr>
      <a:lvl5pPr algn="ctr" rtl="0" eaLnBrk="1" fontAlgn="base" hangingPunct="1">
        <a:spcBef>
          <a:spcPct val="0"/>
        </a:spcBef>
        <a:spcAft>
          <a:spcPct val="0"/>
        </a:spcAft>
        <a:defRPr sz="4400">
          <a:solidFill>
            <a:schemeClr val="tx1"/>
          </a:solidFill>
          <a:latin typeface="Whitney" pitchFamily="50" charset="0"/>
        </a:defRPr>
      </a:lvl5pPr>
      <a:lvl6pPr marL="457200" algn="ctr" rtl="0" eaLnBrk="1" fontAlgn="base" hangingPunct="1">
        <a:spcBef>
          <a:spcPct val="0"/>
        </a:spcBef>
        <a:spcAft>
          <a:spcPct val="0"/>
        </a:spcAft>
        <a:defRPr sz="4400">
          <a:solidFill>
            <a:schemeClr val="tx1"/>
          </a:solidFill>
          <a:latin typeface="Whitney" pitchFamily="50" charset="0"/>
        </a:defRPr>
      </a:lvl6pPr>
      <a:lvl7pPr marL="914400" algn="ctr" rtl="0" eaLnBrk="1" fontAlgn="base" hangingPunct="1">
        <a:spcBef>
          <a:spcPct val="0"/>
        </a:spcBef>
        <a:spcAft>
          <a:spcPct val="0"/>
        </a:spcAft>
        <a:defRPr sz="4400">
          <a:solidFill>
            <a:schemeClr val="tx1"/>
          </a:solidFill>
          <a:latin typeface="Whitney" pitchFamily="50" charset="0"/>
        </a:defRPr>
      </a:lvl7pPr>
      <a:lvl8pPr marL="1371600" algn="ctr" rtl="0" eaLnBrk="1" fontAlgn="base" hangingPunct="1">
        <a:spcBef>
          <a:spcPct val="0"/>
        </a:spcBef>
        <a:spcAft>
          <a:spcPct val="0"/>
        </a:spcAft>
        <a:defRPr sz="4400">
          <a:solidFill>
            <a:schemeClr val="tx1"/>
          </a:solidFill>
          <a:latin typeface="Whitney" pitchFamily="50" charset="0"/>
        </a:defRPr>
      </a:lvl8pPr>
      <a:lvl9pPr marL="1828800" algn="ctr" rtl="0" eaLnBrk="1" fontAlgn="base" hangingPunct="1">
        <a:spcBef>
          <a:spcPct val="0"/>
        </a:spcBef>
        <a:spcAft>
          <a:spcPct val="0"/>
        </a:spcAft>
        <a:defRPr sz="4400">
          <a:solidFill>
            <a:schemeClr val="tx1"/>
          </a:solidFill>
          <a:latin typeface="Whitney" pitchFamily="5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5.gif"/><Relationship Id="rId5" Type="http://schemas.openxmlformats.org/officeDocument/2006/relationships/image" Target="../media/image6.jpeg"/><Relationship Id="rId6" Type="http://schemas.openxmlformats.org/officeDocument/2006/relationships/image" Target="../media/image7.gif"/><Relationship Id="rId7" Type="http://schemas.openxmlformats.org/officeDocument/2006/relationships/image" Target="../media/image8.gif"/><Relationship Id="rId8" Type="http://schemas.openxmlformats.org/officeDocument/2006/relationships/image" Target="../media/image9.jpeg"/><Relationship Id="rId9" Type="http://schemas.openxmlformats.org/officeDocument/2006/relationships/image" Target="../media/image10.gif"/><Relationship Id="rId10" Type="http://schemas.openxmlformats.org/officeDocument/2006/relationships/image" Target="../media/image11.gif"/><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5" Type="http://schemas.openxmlformats.org/officeDocument/2006/relationships/image" Target="../media/image7.gif"/><Relationship Id="rId6" Type="http://schemas.openxmlformats.org/officeDocument/2006/relationships/image" Target="../media/image8.gif"/><Relationship Id="rId7" Type="http://schemas.openxmlformats.org/officeDocument/2006/relationships/image" Target="../media/image9.jpeg"/><Relationship Id="rId8" Type="http://schemas.openxmlformats.org/officeDocument/2006/relationships/image" Target="../media/image10.gif"/><Relationship Id="rId9" Type="http://schemas.openxmlformats.org/officeDocument/2006/relationships/image" Target="../media/image11.gi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package" Target="../embeddings/Documento_de_Microsoft_Word1.docx"/><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0 Subtítulo"/>
          <p:cNvSpPr>
            <a:spLocks noGrp="1"/>
          </p:cNvSpPr>
          <p:nvPr>
            <p:ph type="subTitle" idx="1"/>
          </p:nvPr>
        </p:nvSpPr>
        <p:spPr bwMode="auto">
          <a:xfrm>
            <a:off x="3214718" y="5982370"/>
            <a:ext cx="5786438" cy="804216"/>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es-MX" sz="1800" dirty="0" smtClean="0">
                <a:latin typeface="Arial" pitchFamily="34" charset="0"/>
                <a:cs typeface="Arial" pitchFamily="34" charset="0"/>
              </a:rPr>
              <a:t>Ing. Luis Eduardo Zedillo Ponce de León</a:t>
            </a:r>
          </a:p>
          <a:p>
            <a:r>
              <a:rPr lang="es-MX" sz="1400" i="1" dirty="0" smtClean="0">
                <a:latin typeface="Arial" pitchFamily="34" charset="0"/>
                <a:cs typeface="Arial" pitchFamily="34" charset="0"/>
              </a:rPr>
              <a:t>Director General</a:t>
            </a:r>
          </a:p>
          <a:p>
            <a:r>
              <a:rPr lang="es-MX" sz="1400" dirty="0" smtClean="0">
                <a:latin typeface="Arial" pitchFamily="34" charset="0"/>
                <a:cs typeface="Arial" pitchFamily="34" charset="0"/>
              </a:rPr>
              <a:t>Noviembre de 2013</a:t>
            </a:r>
          </a:p>
        </p:txBody>
      </p:sp>
      <p:sp>
        <p:nvSpPr>
          <p:cNvPr id="13" name="9 Título"/>
          <p:cNvSpPr>
            <a:spLocks noGrp="1"/>
          </p:cNvSpPr>
          <p:nvPr>
            <p:ph type="ctrTitle"/>
          </p:nvPr>
        </p:nvSpPr>
        <p:spPr bwMode="auto">
          <a:xfrm>
            <a:off x="1857356" y="4572008"/>
            <a:ext cx="7143768" cy="1296144"/>
          </a:xfrm>
          <a:noFill/>
          <a:ln>
            <a:miter lim="800000"/>
            <a:headEnd/>
            <a:tailEnd/>
          </a:ln>
        </p:spPr>
        <p:txBody>
          <a:bodyPr vert="horz" wrap="square" lIns="91440" tIns="45720" rIns="91440" bIns="45720" numCol="1" anchorCtr="0" compatLnSpc="1">
            <a:prstTxWarp prst="textNoShape">
              <a:avLst/>
            </a:prstTxWarp>
            <a:noAutofit/>
          </a:bodyPr>
          <a:lstStyle/>
          <a:p>
            <a:r>
              <a:rPr lang="es-MX" sz="2400" dirty="0" smtClean="0">
                <a:effectLst>
                  <a:outerShdw blurRad="38100" dist="38100" dir="2700000" algn="tl">
                    <a:srgbClr val="000000">
                      <a:alpha val="43137"/>
                    </a:srgbClr>
                  </a:outerShdw>
                </a:effectLst>
                <a:latin typeface="Arial" pitchFamily="34" charset="0"/>
                <a:cs typeface="Arial" pitchFamily="34" charset="0"/>
              </a:rPr>
              <a:t>Pol</a:t>
            </a:r>
            <a:r>
              <a:rPr lang="es-MX" sz="2400" dirty="0" smtClean="0">
                <a:effectLst>
                  <a:outerShdw blurRad="38100" dist="38100" dir="2700000" algn="tl">
                    <a:srgbClr val="000000">
                      <a:alpha val="43137"/>
                    </a:srgbClr>
                  </a:outerShdw>
                </a:effectLst>
                <a:latin typeface="Arial" pitchFamily="34" charset="0"/>
                <a:cs typeface="Arial" pitchFamily="34" charset="0"/>
              </a:rPr>
              <a:t>íticas de Acreditación de la Educación Superior en México, Importancia y Expectativas”</a:t>
            </a:r>
            <a:endParaRPr lang="es-ES" sz="1800"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90521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8" name="7 CuadroTexto"/>
          <p:cNvSpPr txBox="1"/>
          <p:nvPr/>
        </p:nvSpPr>
        <p:spPr>
          <a:xfrm>
            <a:off x="162412" y="240549"/>
            <a:ext cx="6552728" cy="830997"/>
          </a:xfrm>
          <a:prstGeom prst="rect">
            <a:avLst/>
          </a:prstGeom>
          <a:noFill/>
        </p:spPr>
        <p:txBody>
          <a:bodyPr wrap="square">
            <a:spAutoFit/>
          </a:bodyPr>
          <a:lstStyle/>
          <a:p>
            <a:pPr>
              <a:defRPr/>
            </a:pPr>
            <a:r>
              <a:rPr lang="es-MX"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Convenios regionales que impactan el reconocimiento de estudios</a:t>
            </a:r>
          </a:p>
        </p:txBody>
      </p:sp>
      <p:sp>
        <p:nvSpPr>
          <p:cNvPr id="3" name="2 Marcador de contenido"/>
          <p:cNvSpPr>
            <a:spLocks noGrp="1"/>
          </p:cNvSpPr>
          <p:nvPr>
            <p:ph idx="1"/>
          </p:nvPr>
        </p:nvSpPr>
        <p:spPr>
          <a:xfrm>
            <a:off x="142844" y="1785926"/>
            <a:ext cx="8786842" cy="3871940"/>
          </a:xfrm>
          <a:solidFill>
            <a:srgbClr val="FFFFFF"/>
          </a:solidFill>
        </p:spPr>
        <p:txBody>
          <a:bodyPr>
            <a:normAutofit lnSpcReduction="10000"/>
          </a:bodyPr>
          <a:lstStyle/>
          <a:p>
            <a:r>
              <a:rPr lang="es-ES" sz="1800" b="1" dirty="0" smtClean="0">
                <a:solidFill>
                  <a:srgbClr val="268317"/>
                </a:solidFill>
                <a:latin typeface="Arial" pitchFamily="34" charset="0"/>
                <a:cs typeface="Arial" pitchFamily="34" charset="0"/>
              </a:rPr>
              <a:t>Convenio Regional de Convalidación de Estudios, Títulos y Diplomas de Educación Superior en América Latina y el Caribe</a:t>
            </a:r>
            <a:r>
              <a:rPr lang="es-ES" sz="1800" dirty="0" smtClean="0">
                <a:latin typeface="Arial" pitchFamily="34" charset="0"/>
                <a:cs typeface="Arial" pitchFamily="34" charset="0"/>
              </a:rPr>
              <a:t>, suscrito el 19 de julio de 1974 en la Ciudad de México por 17 países de América Latina y el Caribe.</a:t>
            </a:r>
          </a:p>
          <a:p>
            <a:pPr>
              <a:buNone/>
            </a:pPr>
            <a:endParaRPr lang="es-ES" sz="1800" dirty="0" smtClean="0">
              <a:latin typeface="Arial" pitchFamily="34" charset="0"/>
              <a:cs typeface="Arial" pitchFamily="34" charset="0"/>
            </a:endParaRPr>
          </a:p>
          <a:p>
            <a:r>
              <a:rPr lang="es-ES" sz="1800" b="1" dirty="0" smtClean="0">
                <a:solidFill>
                  <a:srgbClr val="268317"/>
                </a:solidFill>
                <a:latin typeface="Arial" pitchFamily="34" charset="0"/>
                <a:cs typeface="Arial" pitchFamily="34" charset="0"/>
              </a:rPr>
              <a:t>Decreto Promulgatorio de la Organización del Convenio Andrés Bello de Integración Educativa, Científica, Tecnológica y Cultural</a:t>
            </a:r>
            <a:r>
              <a:rPr lang="es-ES" sz="1800" dirty="0" smtClean="0">
                <a:latin typeface="Arial" pitchFamily="34" charset="0"/>
                <a:cs typeface="Arial" pitchFamily="34" charset="0"/>
              </a:rPr>
              <a:t>, suscrito en Madrid, España el 31 de enero de 1978; permite que alumnos procedentes de los estados miembros ingresen o continúen sus estudios en establecimientos de educación superior.</a:t>
            </a:r>
          </a:p>
          <a:p>
            <a:pPr>
              <a:buNone/>
            </a:pPr>
            <a:endParaRPr lang="es-ES" sz="1800" dirty="0" smtClean="0">
              <a:latin typeface="Arial" pitchFamily="34" charset="0"/>
              <a:cs typeface="Arial" pitchFamily="34" charset="0"/>
            </a:endParaRPr>
          </a:p>
          <a:p>
            <a:r>
              <a:rPr lang="es-ES" sz="1800" b="1" dirty="0" smtClean="0">
                <a:solidFill>
                  <a:srgbClr val="268317"/>
                </a:solidFill>
                <a:latin typeface="Arial" pitchFamily="34" charset="0"/>
                <a:cs typeface="Arial" pitchFamily="34" charset="0"/>
              </a:rPr>
              <a:t>Tratado de Libre Comercio con América del Norte, TLCAN</a:t>
            </a:r>
            <a:r>
              <a:rPr lang="es-ES" sz="1800" dirty="0" smtClean="0">
                <a:latin typeface="Arial" pitchFamily="34" charset="0"/>
                <a:cs typeface="Arial" pitchFamily="34" charset="0"/>
              </a:rPr>
              <a:t>, suscrito en México en noviembre el año de 1993, entrando en vigor el 1º de enero de 1994; establece normas, criterios, procedimientos y medidas de reconocimiento mutuo.   </a:t>
            </a:r>
            <a:endParaRPr lang="es-ES_tradnl" sz="1800" dirty="0">
              <a:latin typeface="Arial" pitchFamily="34" charset="0"/>
              <a:cs typeface="Arial" pitchFamily="34" charset="0"/>
            </a:endParaRPr>
          </a:p>
        </p:txBody>
      </p:sp>
    </p:spTree>
    <p:extLst>
      <p:ext uri="{BB962C8B-B14F-4D97-AF65-F5344CB8AC3E}">
        <p14:creationId xmlns:p14="http://schemas.microsoft.com/office/powerpoint/2010/main" val="375307139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132856"/>
            <a:ext cx="8640960" cy="3888432"/>
          </a:xfrm>
        </p:spPr>
        <p:txBody>
          <a:bodyPr>
            <a:normAutofit/>
          </a:bodyPr>
          <a:lstStyle/>
          <a:p>
            <a:r>
              <a:rPr lang="es-ES" sz="2200" b="1" dirty="0" smtClean="0">
                <a:solidFill>
                  <a:srgbClr val="268317"/>
                </a:solidFill>
                <a:latin typeface="Arial" pitchFamily="34" charset="0"/>
                <a:cs typeface="Arial" pitchFamily="34" charset="0"/>
              </a:rPr>
              <a:t>“Plataforma de movilidad estudiantil y académica de la Alianza del Pacífico” (Colombia, Chile, Perú y México) </a:t>
            </a:r>
            <a:r>
              <a:rPr lang="es-ES" sz="2200" dirty="0" smtClean="0">
                <a:latin typeface="Arial" pitchFamily="34" charset="0"/>
                <a:cs typeface="Arial" pitchFamily="34" charset="0"/>
              </a:rPr>
              <a:t>, cuyo propósito es contribuir a la formación de capital humano avanzado, </a:t>
            </a:r>
            <a:r>
              <a:rPr lang="es-ES" sz="2200" b="1" dirty="0" smtClean="0">
                <a:solidFill>
                  <a:srgbClr val="268317"/>
                </a:solidFill>
                <a:latin typeface="Arial" pitchFamily="34" charset="0"/>
                <a:cs typeface="Arial" pitchFamily="34" charset="0"/>
              </a:rPr>
              <a:t>mediante el otorgamiento de becas de manera recíproca</a:t>
            </a:r>
            <a:r>
              <a:rPr lang="es-ES" sz="2200" b="1" dirty="0" smtClean="0">
                <a:latin typeface="Arial" pitchFamily="34" charset="0"/>
                <a:cs typeface="Arial" pitchFamily="34" charset="0"/>
              </a:rPr>
              <a:t> </a:t>
            </a:r>
            <a:r>
              <a:rPr lang="es-ES" sz="2200" dirty="0" smtClean="0">
                <a:latin typeface="Arial" pitchFamily="34" charset="0"/>
                <a:cs typeface="Arial" pitchFamily="34" charset="0"/>
              </a:rPr>
              <a:t>y en términos de igualdad entre los cuatro países, para el intercambio de estudiantes de licenciatura, doctorado y de profesores, para iniciar estudios o actividades docentes a partir del año académico 2013.</a:t>
            </a:r>
            <a:endParaRPr lang="es-ES_tradnl" sz="2200" dirty="0">
              <a:latin typeface="Arial" pitchFamily="34" charset="0"/>
              <a:cs typeface="Arial" pitchFamily="34" charset="0"/>
            </a:endParaRPr>
          </a:p>
        </p:txBody>
      </p:sp>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5" name="4 CuadroTexto"/>
          <p:cNvSpPr txBox="1"/>
          <p:nvPr/>
        </p:nvSpPr>
        <p:spPr>
          <a:xfrm>
            <a:off x="162412" y="240549"/>
            <a:ext cx="6552728" cy="830997"/>
          </a:xfrm>
          <a:prstGeom prst="rect">
            <a:avLst/>
          </a:prstGeom>
          <a:noFill/>
        </p:spPr>
        <p:txBody>
          <a:bodyPr wrap="square">
            <a:spAutoFit/>
          </a:bodyPr>
          <a:lstStyle/>
          <a:p>
            <a:pPr>
              <a:defRPr/>
            </a:pPr>
            <a:r>
              <a:rPr lang="es-MX"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Convenios regionales que impactan el reconocimiento de estudios</a:t>
            </a:r>
          </a:p>
        </p:txBody>
      </p:sp>
    </p:spTree>
    <p:extLst>
      <p:ext uri="{BB962C8B-B14F-4D97-AF65-F5344CB8AC3E}">
        <p14:creationId xmlns:p14="http://schemas.microsoft.com/office/powerpoint/2010/main" val="135063074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7835462" y="233917"/>
            <a:ext cx="1145650" cy="1232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solidFill>
            </a:endParaRPr>
          </a:p>
        </p:txBody>
      </p:sp>
      <p:sp>
        <p:nvSpPr>
          <p:cNvPr id="7" name="Rectangle 3"/>
          <p:cNvSpPr>
            <a:spLocks noChangeArrowheads="1"/>
          </p:cNvSpPr>
          <p:nvPr/>
        </p:nvSpPr>
        <p:spPr bwMode="auto">
          <a:xfrm>
            <a:off x="194040" y="-57213"/>
            <a:ext cx="8396516" cy="990600"/>
          </a:xfrm>
          <a:prstGeom prst="rect">
            <a:avLst/>
          </a:prstGeom>
          <a:solidFill>
            <a:srgbClr val="FFFFFF"/>
          </a:solidFill>
          <a:ln w="9525">
            <a:noFill/>
            <a:miter lim="800000"/>
            <a:headEnd/>
            <a:tailEnd/>
          </a:ln>
        </p:spPr>
        <p:txBody>
          <a:bodyPr anchor="ctr"/>
          <a:lstStyle/>
          <a:p>
            <a:pPr algn="ctr"/>
            <a:r>
              <a:rPr lang="es-ES" sz="2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Cuadro 1. Comparativo de esquemas de aseguramiento</a:t>
            </a:r>
          </a:p>
          <a:p>
            <a:pPr algn="ctr"/>
            <a:r>
              <a:rPr lang="es-ES" sz="2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de la calidad de la educación superior.</a:t>
            </a:r>
          </a:p>
          <a:p>
            <a:pPr algn="ctr"/>
            <a:r>
              <a:rPr lang="es-ES" sz="2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Aspectos de diseño institucional general</a:t>
            </a:r>
            <a:endParaRPr lang="es-ES" sz="2000" b="1" dirty="0">
              <a:solidFill>
                <a:srgbClr val="00009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 name="9 Tabla"/>
          <p:cNvGraphicFramePr>
            <a:graphicFrameLocks noGrp="1"/>
          </p:cNvGraphicFramePr>
          <p:nvPr>
            <p:extLst>
              <p:ext uri="{D42A27DB-BD31-4B8C-83A1-F6EECF244321}">
                <p14:modId xmlns:p14="http://schemas.microsoft.com/office/powerpoint/2010/main" val="3334903364"/>
              </p:ext>
            </p:extLst>
          </p:nvPr>
        </p:nvGraphicFramePr>
        <p:xfrm>
          <a:off x="160244" y="1122257"/>
          <a:ext cx="8820869" cy="5701798"/>
        </p:xfrm>
        <a:graphic>
          <a:graphicData uri="http://schemas.openxmlformats.org/drawingml/2006/table">
            <a:tbl>
              <a:tblPr firstRow="1" bandRow="1">
                <a:tableStyleId>{93296810-A885-4BE3-A3E7-6D5BEEA58F35}</a:tableStyleId>
              </a:tblPr>
              <a:tblGrid>
                <a:gridCol w="208280"/>
                <a:gridCol w="1112283"/>
                <a:gridCol w="1098215"/>
                <a:gridCol w="960937"/>
                <a:gridCol w="861101"/>
                <a:gridCol w="960937"/>
                <a:gridCol w="935978"/>
                <a:gridCol w="935978"/>
                <a:gridCol w="873580"/>
                <a:gridCol w="873580"/>
              </a:tblGrid>
              <a:tr h="470462">
                <a:tc>
                  <a:txBody>
                    <a:bodyPr/>
                    <a:lstStyle/>
                    <a:p>
                      <a:endParaRPr lang="es-MX" sz="1100" dirty="0">
                        <a:solidFill>
                          <a:schemeClr val="tx1"/>
                        </a:solidFill>
                        <a:latin typeface="Arial Narrow" pitchFamily="34" charset="0"/>
                      </a:endParaRPr>
                    </a:p>
                  </a:txBody>
                  <a:tcPr/>
                </a:tc>
                <a:tc gridSpan="2">
                  <a:txBody>
                    <a:bodyPr/>
                    <a:lstStyle/>
                    <a:p>
                      <a:pPr algn="ctr"/>
                      <a:r>
                        <a:rPr lang="es-MX" sz="1400" dirty="0" smtClean="0">
                          <a:solidFill>
                            <a:schemeClr val="bg1"/>
                          </a:solidFill>
                          <a:latin typeface="Arial Narrow" pitchFamily="34" charset="0"/>
                        </a:rPr>
                        <a:t>Conceptos</a:t>
                      </a:r>
                      <a:endParaRPr lang="es-MX" sz="1400" dirty="0">
                        <a:solidFill>
                          <a:schemeClr val="bg1"/>
                        </a:solidFill>
                        <a:latin typeface="Arial Narrow" pitchFamily="34" charset="0"/>
                      </a:endParaRPr>
                    </a:p>
                  </a:txBody>
                  <a:tcPr anchor="ctr"/>
                </a:tc>
                <a:tc h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s-MX" sz="1400" dirty="0" smtClean="0">
                          <a:solidFill>
                            <a:schemeClr val="bg1"/>
                          </a:solidFill>
                          <a:latin typeface="Arial Narrow" pitchFamily="34" charset="0"/>
                        </a:rPr>
                        <a:t>Argentina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Canadá</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Chile</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EUA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Colombia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Unión Europea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México</a:t>
                      </a:r>
                      <a:endParaRPr lang="es-MX" sz="1400" dirty="0">
                        <a:solidFill>
                          <a:schemeClr val="bg1"/>
                        </a:solidFill>
                        <a:latin typeface="Arial Narrow" pitchFamily="34" charset="0"/>
                      </a:endParaRPr>
                    </a:p>
                  </a:txBody>
                  <a:tcPr anchor="ctr"/>
                </a:tc>
              </a:tr>
              <a:tr h="470462">
                <a:tc rowSpan="2">
                  <a:txBody>
                    <a:bodyPr/>
                    <a:lstStyle/>
                    <a:p>
                      <a:r>
                        <a:rPr lang="es-MX" sz="2000" b="1" dirty="0" smtClean="0"/>
                        <a:t>1</a:t>
                      </a:r>
                      <a:endParaRPr lang="es-MX" sz="2000" b="1" dirty="0">
                        <a:solidFill>
                          <a:schemeClr val="tx1"/>
                        </a:solidFill>
                        <a:latin typeface="Arial Black" pitchFamily="34" charset="0"/>
                      </a:endParaRPr>
                    </a:p>
                  </a:txBody>
                  <a:tcPr anchor="ctr"/>
                </a:tc>
                <a:tc rowSpan="2">
                  <a:txBody>
                    <a:bodyPr/>
                    <a:lstStyle/>
                    <a:p>
                      <a:r>
                        <a:rPr lang="es-MX" sz="1300" b="1" dirty="0" smtClean="0">
                          <a:solidFill>
                            <a:schemeClr val="tx1"/>
                          </a:solidFill>
                          <a:latin typeface="Arial Narrow" pitchFamily="34" charset="0"/>
                        </a:rPr>
                        <a:t>Esquemas</a:t>
                      </a:r>
                      <a:r>
                        <a:rPr lang="es-MX" sz="1300" b="1" baseline="0" dirty="0" smtClean="0">
                          <a:solidFill>
                            <a:schemeClr val="tx1"/>
                          </a:solidFill>
                          <a:latin typeface="Arial Narrow" pitchFamily="34" charset="0"/>
                        </a:rPr>
                        <a:t> de aseguramiento de la calidad utilizados.</a:t>
                      </a:r>
                      <a:endParaRPr lang="es-MX" sz="1300" b="1" dirty="0">
                        <a:solidFill>
                          <a:schemeClr val="tx1"/>
                        </a:solidFill>
                        <a:latin typeface="Arial Narrow" pitchFamily="34" charset="0"/>
                      </a:endParaRPr>
                    </a:p>
                  </a:txBody>
                  <a:tcPr anchor="ctr"/>
                </a:tc>
                <a:tc>
                  <a:txBody>
                    <a:bodyPr/>
                    <a:lstStyle/>
                    <a:p>
                      <a:r>
                        <a:rPr lang="es-MX" sz="1400" b="1" dirty="0" smtClean="0">
                          <a:solidFill>
                            <a:schemeClr val="tx1"/>
                          </a:solidFill>
                          <a:latin typeface="Arial Narrow" pitchFamily="34" charset="0"/>
                        </a:rPr>
                        <a:t>Acreditación institucional</a:t>
                      </a:r>
                      <a:endParaRPr lang="es-MX" sz="14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No aplica</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No aplica</a:t>
                      </a:r>
                      <a:endParaRPr lang="es-MX" sz="1200" b="1" dirty="0">
                        <a:solidFill>
                          <a:schemeClr val="tx1"/>
                        </a:solidFill>
                        <a:latin typeface="Arial Narrow" pitchFamily="34" charset="0"/>
                      </a:endParaRPr>
                    </a:p>
                  </a:txBody>
                  <a:tcPr anchor="ctr"/>
                </a:tc>
                <a:tc>
                  <a:txBody>
                    <a:bodyPr/>
                    <a:lstStyle/>
                    <a:p>
                      <a:pPr algn="ctr"/>
                      <a:r>
                        <a:rPr lang="es-MX" sz="2000" b="1" dirty="0" smtClean="0">
                          <a:solidFill>
                            <a:schemeClr val="tx1"/>
                          </a:solidFill>
                          <a:latin typeface="Arial Narrow" pitchFamily="34" charset="0"/>
                          <a:sym typeface="Wingdings"/>
                        </a:rPr>
                        <a:t></a:t>
                      </a:r>
                      <a:endParaRPr lang="es-MX" sz="20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r>
              <a:tr h="470462">
                <a:tc vMerge="1">
                  <a:txBody>
                    <a:bodyPr/>
                    <a:lstStyle/>
                    <a:p>
                      <a:endParaRPr lang="es-MX" sz="1100" dirty="0">
                        <a:solidFill>
                          <a:schemeClr val="tx1"/>
                        </a:solidFill>
                        <a:latin typeface="Arial Narrow" pitchFamily="34"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v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r>
                        <a:rPr lang="es-MX" sz="1400" b="1" dirty="0" smtClean="0">
                          <a:solidFill>
                            <a:schemeClr val="tx1"/>
                          </a:solidFill>
                          <a:latin typeface="Arial Narrow" pitchFamily="34" charset="0"/>
                        </a:rPr>
                        <a:t>Acreditación de programas</a:t>
                      </a:r>
                      <a:endParaRPr lang="es-MX" sz="14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r>
              <a:tr h="470462">
                <a:tc rowSpan="2">
                  <a:txBody>
                    <a:bodyPr/>
                    <a:lstStyle/>
                    <a:p>
                      <a:r>
                        <a:rPr lang="es-MX" sz="2000" b="1" dirty="0" smtClean="0"/>
                        <a:t>2</a:t>
                      </a:r>
                      <a:endParaRPr lang="es-MX" sz="2000" b="1" dirty="0">
                        <a:solidFill>
                          <a:schemeClr val="tx1"/>
                        </a:solidFill>
                        <a:latin typeface="Arial Black" pitchFamily="34" charset="0"/>
                      </a:endParaRPr>
                    </a:p>
                  </a:txBody>
                  <a:tcPr anchor="ctr"/>
                </a:tc>
                <a:tc rowSpan="2">
                  <a:txBody>
                    <a:bodyPr/>
                    <a:lstStyle/>
                    <a:p>
                      <a:r>
                        <a:rPr lang="es-MX" sz="1400" b="1" dirty="0" smtClean="0">
                          <a:solidFill>
                            <a:schemeClr val="tx1"/>
                          </a:solidFill>
                          <a:latin typeface="Arial Narrow" pitchFamily="34" charset="0"/>
                        </a:rPr>
                        <a:t>Acreditación de programas.</a:t>
                      </a:r>
                      <a:endParaRPr lang="es-MX" sz="1400" b="1" dirty="0">
                        <a:solidFill>
                          <a:schemeClr val="tx1"/>
                        </a:solidFill>
                        <a:latin typeface="Arial Narrow" pitchFamily="34" charset="0"/>
                      </a:endParaRPr>
                    </a:p>
                  </a:txBody>
                  <a:tcPr anchor="ctr"/>
                </a:tc>
                <a:tc>
                  <a:txBody>
                    <a:bodyPr/>
                    <a:lstStyle/>
                    <a:p>
                      <a:r>
                        <a:rPr lang="es-MX" sz="1400" b="1" dirty="0" smtClean="0">
                          <a:solidFill>
                            <a:schemeClr val="tx1"/>
                          </a:solidFill>
                          <a:latin typeface="Arial Narrow" pitchFamily="34" charset="0"/>
                        </a:rPr>
                        <a:t>TSU y Licenciatura</a:t>
                      </a:r>
                      <a:endParaRPr lang="es-MX" sz="14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r>
              <a:tr h="415113">
                <a:tc vMerge="1">
                  <a:txBody>
                    <a:bodyPr/>
                    <a:lstStyle/>
                    <a:p>
                      <a:endParaRPr lang="es-MX" sz="1100" dirty="0">
                        <a:solidFill>
                          <a:schemeClr val="tx1"/>
                        </a:solidFill>
                        <a:latin typeface="Arial Narrow" pitchFamily="34"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v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r>
                        <a:rPr lang="es-MX" sz="1400" b="1" dirty="0" smtClean="0">
                          <a:solidFill>
                            <a:schemeClr val="tx1"/>
                          </a:solidFill>
                          <a:latin typeface="Arial Narrow" pitchFamily="34" charset="0"/>
                        </a:rPr>
                        <a:t>Posgrados</a:t>
                      </a:r>
                      <a:endParaRPr lang="es-MX" sz="14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No se ha operado</a:t>
                      </a:r>
                      <a:endParaRPr lang="es-MX" sz="1200" b="1" dirty="0">
                        <a:solidFill>
                          <a:schemeClr val="tx1"/>
                        </a:solidFill>
                        <a:latin typeface="Arial Narrow" pitchFamily="34" charset="0"/>
                      </a:endParaRPr>
                    </a:p>
                  </a:txBody>
                  <a:tcPr anchor="ctr"/>
                </a:tc>
              </a:tr>
              <a:tr h="470462">
                <a:tc rowSpan="2">
                  <a:txBody>
                    <a:bodyPr/>
                    <a:lstStyle/>
                    <a:p>
                      <a:r>
                        <a:rPr lang="es-MX" sz="2000" b="1" dirty="0" smtClean="0"/>
                        <a:t>3</a:t>
                      </a:r>
                      <a:endParaRPr lang="es-MX" sz="2000" b="1" dirty="0">
                        <a:solidFill>
                          <a:schemeClr val="tx1"/>
                        </a:solidFill>
                        <a:latin typeface="Arial Black" pitchFamily="34" charset="0"/>
                      </a:endParaRPr>
                    </a:p>
                  </a:txBody>
                  <a:tcPr anchor="ctr"/>
                </a:tc>
                <a:tc rowSpan="2">
                  <a:txBody>
                    <a:bodyPr/>
                    <a:lstStyle/>
                    <a:p>
                      <a:r>
                        <a:rPr lang="es-MX" sz="1400" b="1" dirty="0" smtClean="0">
                          <a:solidFill>
                            <a:schemeClr val="tx1"/>
                          </a:solidFill>
                          <a:latin typeface="Arial Narrow" pitchFamily="34" charset="0"/>
                        </a:rPr>
                        <a:t>Inicio del proceso de acreditación.</a:t>
                      </a:r>
                      <a:endParaRPr lang="es-MX" sz="1400" b="1" dirty="0">
                        <a:solidFill>
                          <a:schemeClr val="tx1"/>
                        </a:solidFill>
                        <a:latin typeface="Arial Narrow" pitchFamily="34" charset="0"/>
                      </a:endParaRPr>
                    </a:p>
                  </a:txBody>
                  <a:tcPr anchor="ctr"/>
                </a:tc>
                <a:tc>
                  <a:txBody>
                    <a:bodyPr/>
                    <a:lstStyle/>
                    <a:p>
                      <a:r>
                        <a:rPr lang="es-MX" sz="1400" b="1" dirty="0" smtClean="0">
                          <a:solidFill>
                            <a:schemeClr val="tx1"/>
                          </a:solidFill>
                          <a:latin typeface="Arial Narrow" pitchFamily="34" charset="0"/>
                        </a:rPr>
                        <a:t>Acreditación</a:t>
                      </a:r>
                      <a:r>
                        <a:rPr lang="es-MX" sz="1400" b="1" baseline="0" dirty="0" smtClean="0">
                          <a:solidFill>
                            <a:schemeClr val="tx1"/>
                          </a:solidFill>
                          <a:latin typeface="Arial Narrow" pitchFamily="34" charset="0"/>
                        </a:rPr>
                        <a:t> institucional</a:t>
                      </a:r>
                      <a:endParaRPr lang="es-MX" sz="14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No aplica</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No aplica</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Obligatorio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r>
              <a:tr h="581159">
                <a:tc vMerge="1">
                  <a:txBody>
                    <a:bodyPr/>
                    <a:lstStyle/>
                    <a:p>
                      <a:endParaRPr lang="es-MX" sz="1100" dirty="0">
                        <a:solidFill>
                          <a:schemeClr val="tx1"/>
                        </a:solidFill>
                        <a:latin typeface="Arial Narrow" pitchFamily="34"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v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r>
                        <a:rPr lang="es-MX" sz="1400" b="1" dirty="0" smtClean="0">
                          <a:solidFill>
                            <a:schemeClr val="tx1"/>
                          </a:solidFill>
                          <a:latin typeface="Arial Narrow" pitchFamily="34" charset="0"/>
                        </a:rPr>
                        <a:t>Acreditación de programas</a:t>
                      </a:r>
                      <a:endParaRPr lang="es-MX" sz="14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Obligatorio</a:t>
                      </a:r>
                    </a:p>
                    <a:p>
                      <a:pPr algn="ctr"/>
                      <a:r>
                        <a:rPr lang="es-MX" sz="1200" b="1" dirty="0" smtClean="0">
                          <a:solidFill>
                            <a:schemeClr val="tx1"/>
                          </a:solidFill>
                          <a:latin typeface="Arial Narrow" pitchFamily="34" charset="0"/>
                        </a:rPr>
                        <a:t>(ciertos programas)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Obligatorio</a:t>
                      </a:r>
                    </a:p>
                    <a:p>
                      <a:pPr algn="ctr"/>
                      <a:r>
                        <a:rPr lang="es-MX" sz="1200" b="1" dirty="0" smtClean="0">
                          <a:solidFill>
                            <a:schemeClr val="tx1"/>
                          </a:solidFill>
                          <a:latin typeface="Arial Narrow" pitchFamily="34" charset="0"/>
                        </a:rPr>
                        <a:t>(ciertos programas)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Obligatorio</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Voluntario</a:t>
                      </a:r>
                      <a:endParaRPr lang="es-MX" sz="1200" b="1" dirty="0">
                        <a:solidFill>
                          <a:schemeClr val="tx1"/>
                        </a:solidFill>
                        <a:latin typeface="Arial Narrow" pitchFamily="34" charset="0"/>
                      </a:endParaRPr>
                    </a:p>
                  </a:txBody>
                  <a:tcPr anchor="ctr"/>
                </a:tc>
              </a:tr>
              <a:tr h="276742">
                <a:tc>
                  <a:txBody>
                    <a:bodyPr/>
                    <a:lstStyle/>
                    <a:p>
                      <a:r>
                        <a:rPr lang="es-MX" sz="2000" b="1" dirty="0" smtClean="0"/>
                        <a:t>4</a:t>
                      </a:r>
                      <a:endParaRPr lang="es-MX" sz="2000" b="1" dirty="0">
                        <a:solidFill>
                          <a:schemeClr val="tx1"/>
                        </a:solidFill>
                        <a:latin typeface="Arial Black" pitchFamily="34" charset="0"/>
                      </a:endParaRPr>
                    </a:p>
                  </a:txBody>
                  <a:tcPr anchor="ctr"/>
                </a:tc>
                <a:tc gridSpan="2">
                  <a:txBody>
                    <a:bodyPr/>
                    <a:lstStyle/>
                    <a:p>
                      <a:r>
                        <a:rPr lang="es-MX" sz="1400" b="1" dirty="0" smtClean="0">
                          <a:solidFill>
                            <a:schemeClr val="tx1"/>
                          </a:solidFill>
                          <a:latin typeface="Arial Narrow" pitchFamily="34" charset="0"/>
                        </a:rPr>
                        <a:t>Periodicidad del</a:t>
                      </a:r>
                      <a:r>
                        <a:rPr lang="es-MX" sz="1400" b="1" baseline="0" dirty="0" smtClean="0">
                          <a:solidFill>
                            <a:schemeClr val="tx1"/>
                          </a:solidFill>
                          <a:latin typeface="Arial Narrow" pitchFamily="34" charset="0"/>
                        </a:rPr>
                        <a:t> proceso</a:t>
                      </a:r>
                      <a:endParaRPr lang="es-MX" sz="1400" b="1" dirty="0">
                        <a:solidFill>
                          <a:schemeClr val="tx1"/>
                        </a:solidFill>
                        <a:latin typeface="Arial Narrow" pitchFamily="34" charset="0"/>
                      </a:endParaRPr>
                    </a:p>
                  </a:txBody>
                  <a:tcPr anchor="ctr"/>
                </a:tc>
                <a:tc h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s-MX" sz="1200" b="1" dirty="0" smtClean="0">
                          <a:solidFill>
                            <a:schemeClr val="tx1"/>
                          </a:solidFill>
                          <a:latin typeface="Arial Narrow" pitchFamily="34" charset="0"/>
                        </a:rPr>
                        <a:t>6 años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5 a 10 años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7 años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3 a 10 años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5 a 10 años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4 a 8 años</a:t>
                      </a:r>
                      <a:endParaRPr lang="es-MX" sz="1200" b="1" dirty="0">
                        <a:solidFill>
                          <a:schemeClr val="tx1"/>
                        </a:solidFill>
                        <a:latin typeface="Arial Narrow" pitchFamily="34" charset="0"/>
                      </a:endParaRPr>
                    </a:p>
                  </a:txBody>
                  <a:tcPr anchor="ctr"/>
                </a:tc>
                <a:tc>
                  <a:txBody>
                    <a:bodyPr/>
                    <a:lstStyle/>
                    <a:p>
                      <a:pPr algn="ctr"/>
                      <a:r>
                        <a:rPr lang="es-MX" sz="1200" b="1" dirty="0" smtClean="0">
                          <a:solidFill>
                            <a:schemeClr val="tx1"/>
                          </a:solidFill>
                          <a:latin typeface="Arial Narrow" pitchFamily="34" charset="0"/>
                        </a:rPr>
                        <a:t>5 años</a:t>
                      </a:r>
                      <a:endParaRPr lang="es-MX" sz="1200" b="1" dirty="0">
                        <a:solidFill>
                          <a:schemeClr val="tx1"/>
                        </a:solidFill>
                        <a:latin typeface="Arial Narrow" pitchFamily="34" charset="0"/>
                      </a:endParaRPr>
                    </a:p>
                  </a:txBody>
                  <a:tcPr anchor="ctr"/>
                </a:tc>
              </a:tr>
              <a:tr h="581159">
                <a:tc>
                  <a:txBody>
                    <a:bodyPr/>
                    <a:lstStyle/>
                    <a:p>
                      <a:r>
                        <a:rPr lang="es-MX" sz="2000" b="1" dirty="0" smtClean="0"/>
                        <a:t>5</a:t>
                      </a:r>
                      <a:endParaRPr lang="es-MX" sz="2000" b="1" dirty="0">
                        <a:solidFill>
                          <a:schemeClr val="tx1"/>
                        </a:solidFill>
                        <a:latin typeface="Arial Black" pitchFamily="34" charset="0"/>
                      </a:endParaRPr>
                    </a:p>
                  </a:txBody>
                  <a:tcPr anchor="ctr"/>
                </a:tc>
                <a:tc gridSpan="2">
                  <a:txBody>
                    <a:bodyPr/>
                    <a:lstStyle/>
                    <a:p>
                      <a:r>
                        <a:rPr lang="es-MX" sz="1400" b="1" dirty="0" smtClean="0">
                          <a:solidFill>
                            <a:schemeClr val="tx1"/>
                          </a:solidFill>
                          <a:latin typeface="Arial Narrow" pitchFamily="34" charset="0"/>
                        </a:rPr>
                        <a:t>Organismos (s) responsable</a:t>
                      </a:r>
                      <a:r>
                        <a:rPr lang="es-MX" sz="1400" b="1" baseline="0" dirty="0" smtClean="0">
                          <a:solidFill>
                            <a:schemeClr val="tx1"/>
                          </a:solidFill>
                          <a:latin typeface="Arial Narrow" pitchFamily="34" charset="0"/>
                        </a:rPr>
                        <a:t> (s) del proceso</a:t>
                      </a:r>
                      <a:endParaRPr lang="es-MX" sz="1400" b="1" dirty="0">
                        <a:solidFill>
                          <a:schemeClr val="tx1"/>
                        </a:solidFill>
                        <a:latin typeface="Arial Narrow" pitchFamily="34" charset="0"/>
                      </a:endParaRPr>
                    </a:p>
                  </a:txBody>
                  <a:tcPr anchor="ctr"/>
                </a:tc>
                <a:tc h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s-MX" sz="1000" b="1" dirty="0" smtClean="0">
                          <a:solidFill>
                            <a:schemeClr val="tx1"/>
                          </a:solidFill>
                          <a:latin typeface="Arial Narrow" pitchFamily="34" charset="0"/>
                        </a:rPr>
                        <a:t>Gubernamental</a:t>
                      </a:r>
                      <a:endParaRPr lang="es-MX" sz="10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latin typeface="Arial Narrow" pitchFamily="34" charset="0"/>
                        </a:rPr>
                        <a:t>No </a:t>
                      </a:r>
                      <a:r>
                        <a:rPr lang="es-MX" sz="1000" b="1" dirty="0" err="1" smtClean="0">
                          <a:solidFill>
                            <a:schemeClr val="tx1"/>
                          </a:solidFill>
                          <a:latin typeface="Arial Narrow" pitchFamily="34" charset="0"/>
                        </a:rPr>
                        <a:t>guberna</a:t>
                      </a:r>
                      <a:r>
                        <a:rPr lang="es-MX" sz="1000" b="1" dirty="0" smtClean="0">
                          <a:solidFill>
                            <a:schemeClr val="tx1"/>
                          </a:solidFill>
                          <a:latin typeface="Arial Narrow" pitchFamily="34" charset="0"/>
                        </a:rPr>
                        <a:t>-mental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latin typeface="Arial Narrow" pitchFamily="34" charset="0"/>
                        </a:rPr>
                        <a:t>Gubernamental</a:t>
                      </a:r>
                    </a:p>
                    <a:p>
                      <a:pPr algn="ctr"/>
                      <a:endParaRPr lang="es-MX" sz="1000" b="1" dirty="0">
                        <a:solidFill>
                          <a:schemeClr val="tx1"/>
                        </a:solidFill>
                        <a:latin typeface="Arial Narrow" pitchFamily="34" charset="0"/>
                      </a:endParaRPr>
                    </a:p>
                  </a:txBody>
                  <a:tcPr anchor="ctr"/>
                </a:tc>
                <a:tc>
                  <a:txBody>
                    <a:bodyPr/>
                    <a:lstStyle/>
                    <a:p>
                      <a:pPr algn="ctr"/>
                      <a:r>
                        <a:rPr lang="es-MX" sz="1000" b="1" dirty="0" smtClean="0">
                          <a:solidFill>
                            <a:schemeClr val="tx1"/>
                          </a:solidFill>
                          <a:latin typeface="Arial Narrow" pitchFamily="34" charset="0"/>
                        </a:rPr>
                        <a:t>No gubernamental</a:t>
                      </a:r>
                      <a:endParaRPr lang="es-MX" sz="1000" b="1" dirty="0">
                        <a:solidFill>
                          <a:schemeClr val="tx1"/>
                        </a:solidFill>
                        <a:latin typeface="Arial Narrow" pitchFamily="34" charset="0"/>
                      </a:endParaRPr>
                    </a:p>
                  </a:txBody>
                  <a:tcPr anchor="ctr"/>
                </a:tc>
                <a:tc>
                  <a:txBody>
                    <a:bodyPr/>
                    <a:lstStyle/>
                    <a:p>
                      <a:pPr algn="ctr"/>
                      <a:r>
                        <a:rPr lang="es-MX" sz="1000" b="1" dirty="0" err="1" smtClean="0">
                          <a:solidFill>
                            <a:schemeClr val="tx1"/>
                          </a:solidFill>
                          <a:latin typeface="Arial Narrow" pitchFamily="34" charset="0"/>
                        </a:rPr>
                        <a:t>Guberna</a:t>
                      </a:r>
                      <a:r>
                        <a:rPr lang="es-MX" sz="1000" b="1" dirty="0" smtClean="0">
                          <a:solidFill>
                            <a:schemeClr val="tx1"/>
                          </a:solidFill>
                          <a:latin typeface="Arial Narrow" pitchFamily="34" charset="0"/>
                        </a:rPr>
                        <a:t>-mental</a:t>
                      </a:r>
                      <a:endParaRPr lang="es-MX" sz="10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latin typeface="Arial Narrow" pitchFamily="34" charset="0"/>
                        </a:rPr>
                        <a:t>No </a:t>
                      </a:r>
                      <a:r>
                        <a:rPr lang="es-MX" sz="1000" b="1" dirty="0" err="1" smtClean="0">
                          <a:solidFill>
                            <a:schemeClr val="tx1"/>
                          </a:solidFill>
                          <a:latin typeface="Arial Narrow" pitchFamily="34" charset="0"/>
                        </a:rPr>
                        <a:t>gubernamen</a:t>
                      </a:r>
                      <a:r>
                        <a:rPr lang="es-MX" sz="1000" b="1" dirty="0" smtClean="0">
                          <a:solidFill>
                            <a:schemeClr val="tx1"/>
                          </a:solidFill>
                          <a:latin typeface="Arial Narrow" pitchFamily="34" charset="0"/>
                        </a:rPr>
                        <a:t>-tal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latin typeface="Arial Narrow" pitchFamily="34" charset="0"/>
                        </a:rPr>
                        <a:t>No </a:t>
                      </a:r>
                      <a:r>
                        <a:rPr lang="es-MX" sz="1000" b="1" dirty="0" err="1" smtClean="0">
                          <a:solidFill>
                            <a:schemeClr val="tx1"/>
                          </a:solidFill>
                          <a:latin typeface="Arial Narrow" pitchFamily="34" charset="0"/>
                        </a:rPr>
                        <a:t>gubernamen</a:t>
                      </a:r>
                      <a:r>
                        <a:rPr lang="es-MX" sz="1000" b="1" dirty="0" smtClean="0">
                          <a:solidFill>
                            <a:schemeClr val="tx1"/>
                          </a:solidFill>
                          <a:latin typeface="Arial Narrow" pitchFamily="34" charset="0"/>
                        </a:rPr>
                        <a:t>-tal</a:t>
                      </a:r>
                    </a:p>
                  </a:txBody>
                  <a:tcPr anchor="ctr"/>
                </a:tc>
              </a:tr>
              <a:tr h="664181">
                <a:tc>
                  <a:txBody>
                    <a:bodyPr/>
                    <a:lstStyle/>
                    <a:p>
                      <a:r>
                        <a:rPr lang="es-MX" sz="2000" b="1" dirty="0" smtClean="0"/>
                        <a:t>6</a:t>
                      </a:r>
                      <a:endParaRPr lang="es-MX" sz="2000" b="1" dirty="0">
                        <a:solidFill>
                          <a:schemeClr val="tx1"/>
                        </a:solidFill>
                        <a:latin typeface="Arial Black" pitchFamily="34" charset="0"/>
                      </a:endParaRPr>
                    </a:p>
                  </a:txBody>
                  <a:tcPr anchor="ctr"/>
                </a:tc>
                <a:tc gridSpan="2">
                  <a:txBody>
                    <a:bodyPr/>
                    <a:lstStyle/>
                    <a:p>
                      <a:r>
                        <a:rPr lang="es-MX" sz="1400" b="1" dirty="0" smtClean="0">
                          <a:solidFill>
                            <a:schemeClr val="tx1"/>
                          </a:solidFill>
                          <a:latin typeface="Arial Narrow" pitchFamily="34" charset="0"/>
                        </a:rPr>
                        <a:t>El proceso considera la</a:t>
                      </a:r>
                      <a:r>
                        <a:rPr lang="es-MX" sz="1400" b="1" baseline="0" dirty="0" smtClean="0">
                          <a:solidFill>
                            <a:schemeClr val="tx1"/>
                          </a:solidFill>
                          <a:latin typeface="Arial Narrow" pitchFamily="34" charset="0"/>
                        </a:rPr>
                        <a:t> autoevaluación y la evaluación externa</a:t>
                      </a:r>
                      <a:endParaRPr lang="es-MX" sz="1400" b="1" dirty="0">
                        <a:solidFill>
                          <a:schemeClr val="tx1"/>
                        </a:solidFill>
                        <a:latin typeface="Arial Narrow" pitchFamily="34" charset="0"/>
                      </a:endParaRPr>
                    </a:p>
                  </a:txBody>
                  <a:tcPr anchor="ctr"/>
                </a:tc>
                <a:tc hMerge="1">
                  <a:txBody>
                    <a:bodyPr/>
                    <a:lstStyle/>
                    <a:p>
                      <a:endParaRPr lang="es-MX" sz="1000" dirty="0">
                        <a:solidFill>
                          <a:schemeClr val="tx1"/>
                        </a:solidFill>
                        <a:latin typeface="Arial Narrow"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latin typeface="Arial Narrow" pitchFamily="34" charset="0"/>
                          <a:sym typeface="Wingdings"/>
                        </a:rPr>
                        <a:t></a:t>
                      </a:r>
                      <a:endParaRPr lang="es-MX" sz="2000" b="1" dirty="0" smtClean="0">
                        <a:solidFill>
                          <a:schemeClr val="tx1"/>
                        </a:solidFill>
                        <a:latin typeface="Arial Narrow" pitchFamily="34" charset="0"/>
                      </a:endParaRPr>
                    </a:p>
                  </a:txBody>
                  <a:tcPr anchor="ctr"/>
                </a:tc>
              </a:tr>
            </a:tbl>
          </a:graphicData>
        </a:graphic>
      </p:graphicFrame>
      <p:pic>
        <p:nvPicPr>
          <p:cNvPr id="10" name="5 Imagen" descr="bandera-argentina-5.gif"/>
          <p:cNvPicPr>
            <a:picLocks noChangeAspect="1"/>
          </p:cNvPicPr>
          <p:nvPr/>
        </p:nvPicPr>
        <p:blipFill>
          <a:blip r:embed="rId4" cstate="print"/>
          <a:stretch>
            <a:fillRect/>
          </a:stretch>
        </p:blipFill>
        <p:spPr>
          <a:xfrm>
            <a:off x="3078468" y="930397"/>
            <a:ext cx="437242" cy="348438"/>
          </a:xfrm>
          <a:prstGeom prst="rect">
            <a:avLst/>
          </a:prstGeom>
          <a:ln>
            <a:noFill/>
          </a:ln>
          <a:effectLst>
            <a:outerShdw blurRad="292100" dist="139700" dir="2700000" algn="tl" rotWithShape="0">
              <a:srgbClr val="333333">
                <a:alpha val="65000"/>
              </a:srgbClr>
            </a:outerShdw>
          </a:effectLst>
        </p:spPr>
      </p:pic>
      <p:pic>
        <p:nvPicPr>
          <p:cNvPr id="11" name="6 Imagen" descr="bandera-chile-2.jpg"/>
          <p:cNvPicPr>
            <a:picLocks noChangeAspect="1"/>
          </p:cNvPicPr>
          <p:nvPr/>
        </p:nvPicPr>
        <p:blipFill>
          <a:blip r:embed="rId5" cstate="print"/>
          <a:stretch>
            <a:fillRect/>
          </a:stretch>
        </p:blipFill>
        <p:spPr>
          <a:xfrm>
            <a:off x="4903076" y="968884"/>
            <a:ext cx="499624" cy="333083"/>
          </a:xfrm>
          <a:prstGeom prst="rect">
            <a:avLst/>
          </a:prstGeom>
          <a:ln>
            <a:noFill/>
          </a:ln>
          <a:effectLst>
            <a:outerShdw blurRad="292100" dist="139700" dir="2700000" algn="tl" rotWithShape="0">
              <a:srgbClr val="333333">
                <a:alpha val="65000"/>
              </a:srgbClr>
            </a:outerShdw>
          </a:effectLst>
        </p:spPr>
      </p:pic>
      <p:pic>
        <p:nvPicPr>
          <p:cNvPr id="12" name="7 Imagen" descr="Canada_flag.gif"/>
          <p:cNvPicPr>
            <a:picLocks noChangeAspect="1"/>
          </p:cNvPicPr>
          <p:nvPr/>
        </p:nvPicPr>
        <p:blipFill>
          <a:blip r:embed="rId6" cstate="print"/>
          <a:stretch>
            <a:fillRect/>
          </a:stretch>
        </p:blipFill>
        <p:spPr>
          <a:xfrm>
            <a:off x="4020207" y="968884"/>
            <a:ext cx="460119" cy="306746"/>
          </a:xfrm>
          <a:prstGeom prst="rect">
            <a:avLst/>
          </a:prstGeom>
          <a:ln>
            <a:noFill/>
          </a:ln>
          <a:effectLst>
            <a:outerShdw blurRad="292100" dist="139700" dir="2700000" algn="tl" rotWithShape="0">
              <a:srgbClr val="333333">
                <a:alpha val="65000"/>
              </a:srgbClr>
            </a:outerShdw>
          </a:effectLst>
        </p:spPr>
      </p:pic>
      <p:pic>
        <p:nvPicPr>
          <p:cNvPr id="13" name="8 Imagen" descr="United-States_flag.gif"/>
          <p:cNvPicPr>
            <a:picLocks noChangeAspect="1"/>
          </p:cNvPicPr>
          <p:nvPr/>
        </p:nvPicPr>
        <p:blipFill>
          <a:blip r:embed="rId7" cstate="print"/>
          <a:stretch>
            <a:fillRect/>
          </a:stretch>
        </p:blipFill>
        <p:spPr>
          <a:xfrm>
            <a:off x="5879869" y="951243"/>
            <a:ext cx="473634" cy="315756"/>
          </a:xfrm>
          <a:prstGeom prst="rect">
            <a:avLst/>
          </a:prstGeom>
          <a:ln>
            <a:noFill/>
          </a:ln>
          <a:effectLst>
            <a:outerShdw blurRad="292100" dist="139700" dir="2700000" algn="tl" rotWithShape="0">
              <a:srgbClr val="333333">
                <a:alpha val="65000"/>
              </a:srgbClr>
            </a:outerShdw>
          </a:effectLst>
        </p:spPr>
      </p:pic>
      <p:pic>
        <p:nvPicPr>
          <p:cNvPr id="14" name="10 Imagen" descr="jaune.jpg"/>
          <p:cNvPicPr>
            <a:picLocks noChangeAspect="1"/>
          </p:cNvPicPr>
          <p:nvPr/>
        </p:nvPicPr>
        <p:blipFill>
          <a:blip r:embed="rId8" cstate="print"/>
          <a:srcRect l="2930" t="2975" r="3924" b="3946"/>
          <a:stretch>
            <a:fillRect/>
          </a:stretch>
        </p:blipFill>
        <p:spPr>
          <a:xfrm>
            <a:off x="7740352" y="867887"/>
            <a:ext cx="499734" cy="339305"/>
          </a:xfrm>
          <a:prstGeom prst="rect">
            <a:avLst/>
          </a:prstGeom>
          <a:ln>
            <a:noFill/>
          </a:ln>
          <a:effectLst>
            <a:outerShdw blurRad="292100" dist="139700" dir="2700000" algn="tl" rotWithShape="0">
              <a:srgbClr val="333333">
                <a:alpha val="65000"/>
              </a:srgbClr>
            </a:outerShdw>
          </a:effectLst>
        </p:spPr>
      </p:pic>
      <p:pic>
        <p:nvPicPr>
          <p:cNvPr id="15" name="13 Imagen" descr="bandera-mexico.gif"/>
          <p:cNvPicPr>
            <a:picLocks noChangeAspect="1"/>
          </p:cNvPicPr>
          <p:nvPr/>
        </p:nvPicPr>
        <p:blipFill>
          <a:blip r:embed="rId9" cstate="print"/>
          <a:stretch>
            <a:fillRect/>
          </a:stretch>
        </p:blipFill>
        <p:spPr>
          <a:xfrm rot="21050637">
            <a:off x="8603339" y="883074"/>
            <a:ext cx="516579" cy="344041"/>
          </a:xfrm>
          <a:prstGeom prst="rect">
            <a:avLst/>
          </a:prstGeom>
          <a:ln>
            <a:noFill/>
          </a:ln>
          <a:effectLst>
            <a:outerShdw blurRad="292100" dist="139700" dir="2700000" algn="tl" rotWithShape="0">
              <a:srgbClr val="333333">
                <a:alpha val="65000"/>
              </a:srgbClr>
            </a:outerShdw>
          </a:effectLst>
        </p:spPr>
      </p:pic>
      <p:pic>
        <p:nvPicPr>
          <p:cNvPr id="17" name="Picture 4" descr="http://www.crwflags.com/fotw/images/c/co.gif"/>
          <p:cNvPicPr>
            <a:picLocks noChangeAspect="1" noChangeArrowheads="1"/>
          </p:cNvPicPr>
          <p:nvPr/>
        </p:nvPicPr>
        <p:blipFill>
          <a:blip r:embed="rId10" cstate="print"/>
          <a:srcRect t="26664"/>
          <a:stretch>
            <a:fillRect/>
          </a:stretch>
        </p:blipFill>
        <p:spPr bwMode="auto">
          <a:xfrm>
            <a:off x="6860916" y="914675"/>
            <a:ext cx="396654" cy="33293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859118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1"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 presetClass="entr" presetSubtype="1"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0 Tabla"/>
          <p:cNvGraphicFramePr>
            <a:graphicFrameLocks noGrp="1"/>
          </p:cNvGraphicFramePr>
          <p:nvPr>
            <p:extLst>
              <p:ext uri="{D42A27DB-BD31-4B8C-83A1-F6EECF244321}">
                <p14:modId xmlns:p14="http://schemas.microsoft.com/office/powerpoint/2010/main" val="3559289801"/>
              </p:ext>
            </p:extLst>
          </p:nvPr>
        </p:nvGraphicFramePr>
        <p:xfrm>
          <a:off x="723230" y="1268759"/>
          <a:ext cx="8280266" cy="5094990"/>
        </p:xfrm>
        <a:graphic>
          <a:graphicData uri="http://schemas.openxmlformats.org/drawingml/2006/table">
            <a:tbl>
              <a:tblPr firstRow="1" bandRow="1">
                <a:tableStyleId>{93296810-A885-4BE3-A3E7-6D5BEEA58F35}</a:tableStyleId>
              </a:tblPr>
              <a:tblGrid>
                <a:gridCol w="220655"/>
                <a:gridCol w="2058769"/>
                <a:gridCol w="900711"/>
                <a:gridCol w="807132"/>
                <a:gridCol w="900711"/>
                <a:gridCol w="843433"/>
                <a:gridCol w="911199"/>
                <a:gridCol w="818828"/>
                <a:gridCol w="818828"/>
              </a:tblGrid>
              <a:tr h="639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000" b="1" kern="1200" dirty="0">
                        <a:solidFill>
                          <a:schemeClr val="tx1"/>
                        </a:solidFill>
                        <a:latin typeface="Arial Narrow"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chemeClr val="bg1"/>
                          </a:solidFill>
                          <a:latin typeface="Arial Narrow" pitchFamily="34" charset="0"/>
                          <a:ea typeface="+mn-ea"/>
                          <a:cs typeface="+mn-cs"/>
                        </a:rPr>
                        <a:t>Conceptos</a:t>
                      </a:r>
                      <a:endParaRPr lang="es-MX" sz="1400" b="1" kern="1200" dirty="0">
                        <a:solidFill>
                          <a:schemeClr val="bg1"/>
                        </a:solidFill>
                        <a:latin typeface="Arial Narrow" pitchFamily="34" charset="0"/>
                        <a:ea typeface="+mn-ea"/>
                        <a:cs typeface="+mn-cs"/>
                      </a:endParaRPr>
                    </a:p>
                  </a:txBody>
                  <a:tcPr anchor="ctr"/>
                </a:tc>
                <a:tc>
                  <a:txBody>
                    <a:bodyPr/>
                    <a:lstStyle/>
                    <a:p>
                      <a:pPr algn="ctr"/>
                      <a:r>
                        <a:rPr lang="es-MX" sz="1400" dirty="0" smtClean="0">
                          <a:solidFill>
                            <a:schemeClr val="bg1"/>
                          </a:solidFill>
                          <a:latin typeface="Arial Narrow" pitchFamily="34" charset="0"/>
                        </a:rPr>
                        <a:t>Argentina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Canadá</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Chile</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EUA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Colombia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Unión Europea</a:t>
                      </a:r>
                      <a:endParaRPr lang="es-MX" sz="1400" dirty="0">
                        <a:solidFill>
                          <a:schemeClr val="bg1"/>
                        </a:solidFill>
                        <a:latin typeface="Arial Narrow" pitchFamily="34" charset="0"/>
                      </a:endParaRPr>
                    </a:p>
                  </a:txBody>
                  <a:tcPr anchor="ctr"/>
                </a:tc>
                <a:tc>
                  <a:txBody>
                    <a:bodyPr/>
                    <a:lstStyle/>
                    <a:p>
                      <a:pPr algn="ctr"/>
                      <a:r>
                        <a:rPr lang="es-MX" sz="1400" dirty="0" smtClean="0">
                          <a:solidFill>
                            <a:schemeClr val="bg1"/>
                          </a:solidFill>
                          <a:latin typeface="Arial Narrow" pitchFamily="34" charset="0"/>
                        </a:rPr>
                        <a:t>México</a:t>
                      </a:r>
                      <a:endParaRPr lang="es-MX" sz="1400" dirty="0">
                        <a:solidFill>
                          <a:schemeClr val="bg1"/>
                        </a:solidFill>
                        <a:latin typeface="Arial Narrow" pitchFamily="34" charset="0"/>
                      </a:endParaRPr>
                    </a:p>
                  </a:txBody>
                  <a:tcPr anchor="ctr"/>
                </a:tc>
              </a:tr>
              <a:tr h="731520">
                <a:tc>
                  <a:txBody>
                    <a:bodyPr/>
                    <a:lstStyle/>
                    <a:p>
                      <a:r>
                        <a:rPr lang="es-MX" sz="2000" b="1" dirty="0" smtClean="0"/>
                        <a:t>1</a:t>
                      </a:r>
                      <a:endParaRPr lang="es-MX" sz="2000" b="1" dirty="0">
                        <a:solidFill>
                          <a:schemeClr val="tx1"/>
                        </a:solidFill>
                        <a:latin typeface="Arial Black" pitchFamily="34" charset="0"/>
                      </a:endParaRPr>
                    </a:p>
                  </a:txBody>
                  <a:tcPr anchor="ctr"/>
                </a:tc>
                <a:tc>
                  <a:txBody>
                    <a:bodyPr/>
                    <a:lstStyle/>
                    <a:p>
                      <a:r>
                        <a:rPr lang="es-MX" sz="1400" dirty="0" smtClean="0">
                          <a:latin typeface="Arial Narrow" pitchFamily="34" charset="0"/>
                        </a:rPr>
                        <a:t>Normativa clara para la regulación de los organismos</a:t>
                      </a:r>
                      <a:endParaRPr lang="es-MX" sz="1400"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algn="ctr"/>
                      <a:r>
                        <a:rPr lang="es-MX" sz="2000" dirty="0" smtClean="0">
                          <a:latin typeface="Arial Narrow" pitchFamily="34" charset="0"/>
                          <a:sym typeface="Wingdings"/>
                        </a:rPr>
                        <a:t></a:t>
                      </a:r>
                      <a:endParaRPr lang="es-MX" sz="2000" b="1"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Narrow" pitchFamily="34" charset="0"/>
                          <a:sym typeface="Wingdings"/>
                        </a:rPr>
                        <a:t>En proceso de actualización</a:t>
                      </a:r>
                      <a:endParaRPr lang="es-MX" sz="1000" b="1" dirty="0" smtClean="0">
                        <a:solidFill>
                          <a:schemeClr val="tx1"/>
                        </a:solidFill>
                        <a:latin typeface="Arial Narrow" pitchFamily="34" charset="0"/>
                      </a:endParaRPr>
                    </a:p>
                  </a:txBody>
                  <a:tcPr anchor="ctr"/>
                </a:tc>
              </a:tr>
              <a:tr h="639474">
                <a:tc>
                  <a:txBody>
                    <a:bodyPr/>
                    <a:lstStyle/>
                    <a:p>
                      <a:r>
                        <a:rPr lang="es-MX" sz="2000" b="1" dirty="0" smtClean="0"/>
                        <a:t>2</a:t>
                      </a:r>
                      <a:endParaRPr lang="es-MX" sz="2000" b="1" dirty="0">
                        <a:solidFill>
                          <a:schemeClr val="tx1"/>
                        </a:solidFill>
                        <a:latin typeface="Arial Black" pitchFamily="34" charset="0"/>
                      </a:endParaRPr>
                    </a:p>
                  </a:txBody>
                  <a:tcPr anchor="ctr"/>
                </a:tc>
                <a:tc>
                  <a:txBody>
                    <a:bodyPr/>
                    <a:lstStyle/>
                    <a:p>
                      <a:r>
                        <a:rPr lang="es-MX" sz="1400" dirty="0" smtClean="0">
                          <a:latin typeface="Arial Narrow" pitchFamily="34" charset="0"/>
                        </a:rPr>
                        <a:t>Capacitación del personal que efectúa las visitas</a:t>
                      </a:r>
                      <a:endParaRPr lang="es-MX" sz="1400"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dirty="0" smtClean="0">
                          <a:latin typeface="Arial Narrow" pitchFamily="34" charset="0"/>
                          <a:sym typeface="Wingdings"/>
                        </a:rPr>
                        <a:t></a:t>
                      </a:r>
                      <a:endParaRPr lang="es-MX" sz="2400" b="1" dirty="0" smtClean="0">
                        <a:solidFill>
                          <a:schemeClr val="tx1"/>
                        </a:solidFill>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000" b="1" dirty="0" smtClean="0">
                        <a:solidFill>
                          <a:schemeClr val="tx1"/>
                        </a:solidFill>
                        <a:latin typeface="Arial Narrow" pitchFamily="34" charset="0"/>
                      </a:endParaRPr>
                    </a:p>
                  </a:txBody>
                  <a:tcPr anchor="ctr"/>
                </a:tc>
              </a:tr>
              <a:tr h="639474">
                <a:tc>
                  <a:txBody>
                    <a:bodyPr/>
                    <a:lstStyle/>
                    <a:p>
                      <a:r>
                        <a:rPr lang="es-MX" sz="2000" b="1" dirty="0" smtClean="0"/>
                        <a:t>3</a:t>
                      </a:r>
                      <a:endParaRPr lang="es-MX" sz="2000" b="1" dirty="0">
                        <a:solidFill>
                          <a:schemeClr val="tx1"/>
                        </a:solidFill>
                        <a:latin typeface="Arial Black" pitchFamily="34" charset="0"/>
                      </a:endParaRPr>
                    </a:p>
                  </a:txBody>
                  <a:tcPr anchor="ctr"/>
                </a:tc>
                <a:tc>
                  <a:txBody>
                    <a:bodyPr/>
                    <a:lstStyle/>
                    <a:p>
                      <a:r>
                        <a:rPr lang="es-MX" sz="1400" dirty="0" smtClean="0">
                          <a:latin typeface="Arial Narrow" pitchFamily="34" charset="0"/>
                        </a:rPr>
                        <a:t>Publicación de los resultados del proceso</a:t>
                      </a:r>
                      <a:endParaRPr lang="es-MX" sz="1400"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r>
              <a:tr h="902787">
                <a:tc>
                  <a:txBody>
                    <a:bodyPr/>
                    <a:lstStyle/>
                    <a:p>
                      <a:r>
                        <a:rPr lang="es-MX" sz="2000" b="1" dirty="0" smtClean="0"/>
                        <a:t>4</a:t>
                      </a:r>
                      <a:endParaRPr lang="es-MX" sz="2000" b="1" dirty="0">
                        <a:solidFill>
                          <a:schemeClr val="tx1"/>
                        </a:solidFill>
                        <a:latin typeface="Arial Black" pitchFamily="34" charset="0"/>
                      </a:endParaRPr>
                    </a:p>
                  </a:txBody>
                  <a:tcPr anchor="ctr"/>
                </a:tc>
                <a:tc>
                  <a:txBody>
                    <a:bodyPr/>
                    <a:lstStyle/>
                    <a:p>
                      <a:r>
                        <a:rPr lang="es-MX" sz="1400" dirty="0" smtClean="0">
                          <a:latin typeface="Arial Narrow" pitchFamily="34" charset="0"/>
                        </a:rPr>
                        <a:t>Rendición de cuentas de los organismos</a:t>
                      </a:r>
                      <a:r>
                        <a:rPr lang="es-MX" sz="1400" baseline="0" dirty="0" smtClean="0">
                          <a:latin typeface="Arial Narrow" pitchFamily="34" charset="0"/>
                        </a:rPr>
                        <a:t> responsables del proceso</a:t>
                      </a:r>
                      <a:endParaRPr lang="es-MX" sz="1400"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algn="ctr"/>
                      <a:r>
                        <a:rPr lang="es-MX" sz="1000" dirty="0" smtClean="0">
                          <a:latin typeface="Arial Narrow" pitchFamily="34" charset="0"/>
                        </a:rPr>
                        <a:t>En proceso de actualización</a:t>
                      </a:r>
                      <a:endParaRPr lang="es-MX" sz="1000" dirty="0">
                        <a:solidFill>
                          <a:schemeClr val="tx1"/>
                        </a:solidFill>
                        <a:latin typeface="Arial Narrow" pitchFamily="34" charset="0"/>
                      </a:endParaRPr>
                    </a:p>
                  </a:txBody>
                  <a:tcPr anchor="ctr"/>
                </a:tc>
              </a:tr>
              <a:tr h="902787">
                <a:tc>
                  <a:txBody>
                    <a:bodyPr/>
                    <a:lstStyle/>
                    <a:p>
                      <a:r>
                        <a:rPr lang="es-MX" sz="2000" b="1" dirty="0" smtClean="0"/>
                        <a:t>5</a:t>
                      </a:r>
                      <a:endParaRPr lang="es-MX" sz="2000" b="1" dirty="0">
                        <a:solidFill>
                          <a:schemeClr val="tx1"/>
                        </a:solidFill>
                        <a:latin typeface="Arial Black" pitchFamily="34" charset="0"/>
                      </a:endParaRPr>
                    </a:p>
                  </a:txBody>
                  <a:tcPr anchor="ctr"/>
                </a:tc>
                <a:tc>
                  <a:txBody>
                    <a:bodyPr/>
                    <a:lstStyle/>
                    <a:p>
                      <a:r>
                        <a:rPr lang="es-MX" sz="1400" dirty="0" smtClean="0">
                          <a:latin typeface="Arial Narrow" pitchFamily="34" charset="0"/>
                        </a:rPr>
                        <a:t>Evaluación (externa)</a:t>
                      </a:r>
                      <a:r>
                        <a:rPr lang="es-MX" sz="1400" baseline="0" dirty="0" smtClean="0">
                          <a:latin typeface="Arial Narrow" pitchFamily="34" charset="0"/>
                        </a:rPr>
                        <a:t> a los organismos responsables del proceso</a:t>
                      </a:r>
                      <a:endParaRPr lang="es-MX" sz="1400"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algn="ctr"/>
                      <a:r>
                        <a:rPr lang="es-MX" sz="1000" dirty="0" smtClean="0">
                          <a:latin typeface="Arial Narrow" pitchFamily="34" charset="0"/>
                        </a:rPr>
                        <a:t>En proceso de desarrollo</a:t>
                      </a:r>
                      <a:endParaRPr lang="es-MX" sz="1000" dirty="0">
                        <a:solidFill>
                          <a:schemeClr val="tx1"/>
                        </a:solidFill>
                        <a:latin typeface="Arial Narrow" pitchFamily="34" charset="0"/>
                      </a:endParaRPr>
                    </a:p>
                  </a:txBody>
                  <a:tcPr anchor="ctr"/>
                </a:tc>
              </a:tr>
              <a:tr h="639474">
                <a:tc>
                  <a:txBody>
                    <a:bodyPr/>
                    <a:lstStyle/>
                    <a:p>
                      <a:r>
                        <a:rPr lang="es-MX" sz="2000" b="1" dirty="0" smtClean="0"/>
                        <a:t>6</a:t>
                      </a:r>
                      <a:endParaRPr lang="es-MX" sz="2000" b="1" dirty="0">
                        <a:solidFill>
                          <a:schemeClr val="tx1"/>
                        </a:solidFill>
                        <a:latin typeface="Arial Black" pitchFamily="34" charset="0"/>
                      </a:endParaRPr>
                    </a:p>
                  </a:txBody>
                  <a:tcPr anchor="ctr"/>
                </a:tc>
                <a:tc>
                  <a:txBody>
                    <a:bodyPr/>
                    <a:lstStyle/>
                    <a:p>
                      <a:r>
                        <a:rPr lang="es-MX" sz="1400" dirty="0" smtClean="0">
                          <a:latin typeface="Arial Narrow" pitchFamily="34" charset="0"/>
                        </a:rPr>
                        <a:t>Marco legal (proceso de acreditación)</a:t>
                      </a:r>
                      <a:endParaRPr lang="es-MX" sz="1400" dirty="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Arial Narrow" pitchFamily="34" charset="0"/>
                          <a:sym typeface="Wingdings"/>
                        </a:rPr>
                        <a:t></a:t>
                      </a:r>
                      <a:endParaRPr lang="es-MX" sz="2000" b="1" dirty="0" smtClean="0">
                        <a:solidFill>
                          <a:schemeClr val="tx1"/>
                        </a:solidFill>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200" dirty="0" smtClean="0">
                          <a:latin typeface="Arial Narrow" pitchFamily="34" charset="0"/>
                          <a:sym typeface="Wingdings"/>
                        </a:rPr>
                        <a:t></a:t>
                      </a:r>
                      <a:endParaRPr lang="es-MX" sz="2200" b="1" dirty="0" smtClean="0">
                        <a:solidFill>
                          <a:schemeClr val="tx1"/>
                        </a:solidFill>
                        <a:latin typeface="Arial Narrow" pitchFamily="34" charset="0"/>
                      </a:endParaRPr>
                    </a:p>
                    <a:p>
                      <a:pPr algn="ctr"/>
                      <a:endParaRPr lang="es-MX" sz="1000" dirty="0">
                        <a:solidFill>
                          <a:schemeClr val="tx1"/>
                        </a:solidFill>
                        <a:latin typeface="Arial Narrow" pitchFamily="34" charset="0"/>
                      </a:endParaRPr>
                    </a:p>
                  </a:txBody>
                  <a:tcPr anchor="ctr"/>
                </a:tc>
              </a:tr>
            </a:tbl>
          </a:graphicData>
        </a:graphic>
      </p:graphicFrame>
      <p:pic>
        <p:nvPicPr>
          <p:cNvPr id="15" name="5 Imagen" descr="bandera-argentina-5.gif"/>
          <p:cNvPicPr>
            <a:picLocks noChangeAspect="1"/>
          </p:cNvPicPr>
          <p:nvPr/>
        </p:nvPicPr>
        <p:blipFill>
          <a:blip r:embed="rId3" cstate="print"/>
          <a:stretch>
            <a:fillRect/>
          </a:stretch>
        </p:blipFill>
        <p:spPr>
          <a:xfrm>
            <a:off x="3585509" y="1093995"/>
            <a:ext cx="376932" cy="392717"/>
          </a:xfrm>
          <a:prstGeom prst="rect">
            <a:avLst/>
          </a:prstGeom>
          <a:ln>
            <a:noFill/>
          </a:ln>
          <a:effectLst>
            <a:outerShdw blurRad="292100" dist="139700" dir="2700000" algn="tl" rotWithShape="0">
              <a:srgbClr val="333333">
                <a:alpha val="65000"/>
              </a:srgbClr>
            </a:outerShdw>
          </a:effectLst>
        </p:spPr>
      </p:pic>
      <p:pic>
        <p:nvPicPr>
          <p:cNvPr id="16" name="6 Imagen" descr="bandera-chile-2.jpg"/>
          <p:cNvPicPr>
            <a:picLocks noChangeAspect="1"/>
          </p:cNvPicPr>
          <p:nvPr/>
        </p:nvPicPr>
        <p:blipFill>
          <a:blip r:embed="rId4" cstate="print"/>
          <a:stretch>
            <a:fillRect/>
          </a:stretch>
        </p:blipFill>
        <p:spPr>
          <a:xfrm>
            <a:off x="5254464" y="1121064"/>
            <a:ext cx="430710" cy="375411"/>
          </a:xfrm>
          <a:prstGeom prst="rect">
            <a:avLst/>
          </a:prstGeom>
          <a:ln>
            <a:noFill/>
          </a:ln>
          <a:effectLst>
            <a:outerShdw blurRad="292100" dist="139700" dir="2700000" algn="tl" rotWithShape="0">
              <a:srgbClr val="333333">
                <a:alpha val="65000"/>
              </a:srgbClr>
            </a:outerShdw>
          </a:effectLst>
        </p:spPr>
      </p:pic>
      <p:pic>
        <p:nvPicPr>
          <p:cNvPr id="17" name="7 Imagen" descr="Canada_flag.gif"/>
          <p:cNvPicPr>
            <a:picLocks noChangeAspect="1"/>
          </p:cNvPicPr>
          <p:nvPr/>
        </p:nvPicPr>
        <p:blipFill>
          <a:blip r:embed="rId5" cstate="print"/>
          <a:stretch>
            <a:fillRect/>
          </a:stretch>
        </p:blipFill>
        <p:spPr>
          <a:xfrm>
            <a:off x="4387407" y="1111636"/>
            <a:ext cx="396654" cy="345727"/>
          </a:xfrm>
          <a:prstGeom prst="rect">
            <a:avLst/>
          </a:prstGeom>
          <a:ln>
            <a:noFill/>
          </a:ln>
          <a:effectLst>
            <a:outerShdw blurRad="292100" dist="139700" dir="2700000" algn="tl" rotWithShape="0">
              <a:srgbClr val="333333">
                <a:alpha val="65000"/>
              </a:srgbClr>
            </a:outerShdw>
          </a:effectLst>
        </p:spPr>
      </p:pic>
      <p:pic>
        <p:nvPicPr>
          <p:cNvPr id="18" name="11 Imagen" descr="United-States_flag.gif"/>
          <p:cNvPicPr>
            <a:picLocks noChangeAspect="1"/>
          </p:cNvPicPr>
          <p:nvPr/>
        </p:nvPicPr>
        <p:blipFill>
          <a:blip r:embed="rId6" cstate="print"/>
          <a:stretch>
            <a:fillRect/>
          </a:stretch>
        </p:blipFill>
        <p:spPr>
          <a:xfrm>
            <a:off x="6102283" y="1083840"/>
            <a:ext cx="408305" cy="355882"/>
          </a:xfrm>
          <a:prstGeom prst="rect">
            <a:avLst/>
          </a:prstGeom>
          <a:ln>
            <a:noFill/>
          </a:ln>
          <a:effectLst>
            <a:outerShdw blurRad="292100" dist="139700" dir="2700000" algn="tl" rotWithShape="0">
              <a:srgbClr val="333333">
                <a:alpha val="65000"/>
              </a:srgbClr>
            </a:outerShdw>
          </a:effectLst>
        </p:spPr>
      </p:pic>
      <p:pic>
        <p:nvPicPr>
          <p:cNvPr id="19" name="12 Imagen" descr="jaune.jpg"/>
          <p:cNvPicPr>
            <a:picLocks noChangeAspect="1"/>
          </p:cNvPicPr>
          <p:nvPr/>
        </p:nvPicPr>
        <p:blipFill>
          <a:blip r:embed="rId7" cstate="print"/>
          <a:srcRect l="2930" t="2975" r="3924" b="3946"/>
          <a:stretch>
            <a:fillRect/>
          </a:stretch>
        </p:blipFill>
        <p:spPr>
          <a:xfrm>
            <a:off x="7825919" y="1067827"/>
            <a:ext cx="430805" cy="382424"/>
          </a:xfrm>
          <a:prstGeom prst="rect">
            <a:avLst/>
          </a:prstGeom>
          <a:ln>
            <a:noFill/>
          </a:ln>
          <a:effectLst>
            <a:outerShdw blurRad="292100" dist="139700" dir="2700000" algn="tl" rotWithShape="0">
              <a:srgbClr val="333333">
                <a:alpha val="65000"/>
              </a:srgbClr>
            </a:outerShdw>
          </a:effectLst>
        </p:spPr>
      </p:pic>
      <p:pic>
        <p:nvPicPr>
          <p:cNvPr id="20" name="13 Imagen" descr="bandera-mexico.gif"/>
          <p:cNvPicPr>
            <a:picLocks noChangeAspect="1"/>
          </p:cNvPicPr>
          <p:nvPr/>
        </p:nvPicPr>
        <p:blipFill>
          <a:blip r:embed="rId8" cstate="print"/>
          <a:stretch>
            <a:fillRect/>
          </a:stretch>
        </p:blipFill>
        <p:spPr>
          <a:xfrm rot="21050637">
            <a:off x="8624697" y="1083147"/>
            <a:ext cx="445326" cy="387761"/>
          </a:xfrm>
          <a:prstGeom prst="rect">
            <a:avLst/>
          </a:prstGeom>
          <a:ln>
            <a:noFill/>
          </a:ln>
          <a:effectLst>
            <a:outerShdw blurRad="292100" dist="139700" dir="2700000" algn="tl" rotWithShape="0">
              <a:srgbClr val="333333">
                <a:alpha val="65000"/>
              </a:srgbClr>
            </a:outerShdw>
          </a:effectLst>
        </p:spPr>
      </p:pic>
      <p:sp>
        <p:nvSpPr>
          <p:cNvPr id="21" name="Rectangle 3"/>
          <p:cNvSpPr>
            <a:spLocks noChangeArrowheads="1"/>
          </p:cNvSpPr>
          <p:nvPr/>
        </p:nvSpPr>
        <p:spPr bwMode="auto">
          <a:xfrm>
            <a:off x="0" y="0"/>
            <a:ext cx="9144000" cy="990600"/>
          </a:xfrm>
          <a:prstGeom prst="rect">
            <a:avLst/>
          </a:prstGeom>
          <a:solidFill>
            <a:schemeClr val="bg1"/>
          </a:solidFill>
          <a:ln w="9525">
            <a:noFill/>
            <a:miter lim="800000"/>
            <a:headEnd/>
            <a:tailEnd/>
          </a:ln>
        </p:spPr>
        <p:txBody>
          <a:bodyPr anchor="ctr"/>
          <a:lstStyle/>
          <a:p>
            <a:pPr algn="ctr"/>
            <a:r>
              <a:rPr lang="es-ES" sz="24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Cuadro 2. Comparativo de esquemas de aseguramiento</a:t>
            </a:r>
          </a:p>
          <a:p>
            <a:pPr algn="ctr"/>
            <a:r>
              <a:rPr lang="es-ES" sz="24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de la calidad de la educación superior.</a:t>
            </a:r>
          </a:p>
          <a:p>
            <a:pPr algn="ctr"/>
            <a:r>
              <a:rPr lang="es-ES" sz="24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Aspectos de carácter operativo.</a:t>
            </a:r>
            <a:endParaRPr lang="es-ES" sz="2400" b="1" dirty="0">
              <a:solidFill>
                <a:srgbClr val="00009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uadroTexto 3"/>
          <p:cNvSpPr txBox="1"/>
          <p:nvPr/>
        </p:nvSpPr>
        <p:spPr>
          <a:xfrm>
            <a:off x="-12064" y="1268761"/>
            <a:ext cx="800219" cy="5040560"/>
          </a:xfrm>
          <a:prstGeom prst="rect">
            <a:avLst/>
          </a:prstGeom>
          <a:noFill/>
        </p:spPr>
        <p:txBody>
          <a:bodyPr vert="vert270" wrap="square" rtlCol="0" anchor="t" anchorCtr="1">
            <a:spAutoFit/>
          </a:bodyPr>
          <a:lstStyle/>
          <a:p>
            <a:r>
              <a:rPr lang="es-MX" sz="4000" dirty="0" smtClean="0">
                <a:latin typeface="Arial" pitchFamily="34" charset="0"/>
                <a:cs typeface="Arial" pitchFamily="34" charset="0"/>
              </a:rPr>
              <a:t>Entorno Internacional </a:t>
            </a:r>
            <a:endParaRPr lang="es-MX" sz="4000" dirty="0">
              <a:latin typeface="Arial" pitchFamily="34" charset="0"/>
              <a:cs typeface="Arial" pitchFamily="34" charset="0"/>
            </a:endParaRPr>
          </a:p>
        </p:txBody>
      </p:sp>
      <p:sp>
        <p:nvSpPr>
          <p:cNvPr id="50178" name="AutoShape 2" descr="data:image/jpeg;base64,/9j/4AAQSkZJRgABAQAAAQABAAD/2wCEAAkGBwgHBgkIBwgKCgkLDRYPDQwMDRsUFRAWIB0iIiAdHx8kKDQsJCYxJx8fLT0tMTU3Ojo6Iys/RD84QzQ5OjcBCgoKDQwNGg8PGjclHyU3Nzc3Nzc3Nzc3Nzc3Nzc3Nzc3Nzc3Nzc3Nzc3Nzc3Nzc3Nzc3Nzc3Nzc3Nzc3Nzc3N//AABEIAJUA4wMBIgACEQEDEQH/xAAYAAEBAQEBAAAAAAAAAAAAAAAAAQYHAv/EAB4QAQAABwEBAQAAAAAAAAAAAAABBAUWU5LREhFh/8QAGgEBAAIDAQAAAAAAAAAAAAAAAAEHAwUGBP/EAB0RAQABBAMBAAAAAAAAAAAAAACRAQMTUhQWUQX/2gAMAwEAAhEDEQA/AOiAKlbkAAAAAAAAAAAAAAAAAAAAAAAAAAAAAAAAAAAAAAAAAAAAAAAAAAAAAAAAAAAAAAAAAAAAAAAAAAAAAAAAAAAAAAAAAAAAAAAAAAAAAAAAAAAAAAAAAAAAAAGBvWo4ZbWPS9ajhltY9dR1H6flJeXl22+GBvWo4ZbWPS9ajhltY9Oo/T8pJy7bfDA3rUcMtrHpetRwy2senUfp+Uk5dtvhgb1qOGW1j0vWo4ZbWPTqP0/KScu23wwN61HDLax6XrUcMtrHp1H6flJOXbb4YG9ajhltY9L1qOGW1j06j9PyknLtt8MDetRwy2sel61HDLax6dR+n5STl22+GBvWo4ZbWPS9ajhltY9Oo/T8pJy7bfDA3rUcMtrHpetRwy2senUfp+Uk5dtvhgb1qOGW1j0vWo4ZbWPTqP0/KScu23wwN61HDLax6XrUcMtrHqOo/T8pJy7bfDA3rUcMtrHpetRwy2sep6j9PyknLtt8MDetRwy2sel61HDLax6dR+n5STl22+GBvWo4ZbWPS9ajhltY9Oo/T8pJy7bfDA3rUcMtrHqI6j9PyknLtM0AtdqgAAAAAAAAAAAAAAAAAAAAAAAAAAAAAAASAAAAAAAAAAAAAAAAAAAAAAAAAA9/D4QVWma5tWVp4betITyeVDNc2rJht60hPJ5UM1zasmG3rSE8nlQzXNqyYbetITyeVDNc2rJht60hPJ5UM1zasmG3rSE8nlQzXNqyYbetITyeVDNc2rJht60hPJ5UM1zasmG3rSE8nlQzXNqyYbetITyeVDNc2rJht60hPJ5UM1zasmG3rSE8nlQzXNqyYbetITyeVDNc2rJht60hPP4KGa5tWTDb1pCQVIKxsgAAAAAAAAAAAAAAAAAAAAAAAAAAACQU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3" name="Picture 4" descr="http://www.crwflags.com/fotw/images/c/co.gif"/>
          <p:cNvPicPr>
            <a:picLocks noChangeAspect="1" noChangeArrowheads="1"/>
          </p:cNvPicPr>
          <p:nvPr/>
        </p:nvPicPr>
        <p:blipFill>
          <a:blip r:embed="rId9" cstate="print"/>
          <a:srcRect t="26664"/>
          <a:stretch>
            <a:fillRect/>
          </a:stretch>
        </p:blipFill>
        <p:spPr bwMode="auto">
          <a:xfrm>
            <a:off x="6958466" y="1106792"/>
            <a:ext cx="396654" cy="332930"/>
          </a:xfrm>
          <a:prstGeom prst="rect">
            <a:avLst/>
          </a:prstGeom>
          <a:noFill/>
        </p:spPr>
      </p:pic>
    </p:spTree>
    <p:extLst>
      <p:ext uri="{BB962C8B-B14F-4D97-AF65-F5344CB8AC3E}">
        <p14:creationId xmlns:p14="http://schemas.microsoft.com/office/powerpoint/2010/main" val="170241234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4500"/>
                            </p:stCondLst>
                            <p:childTnLst>
                              <p:par>
                                <p:cTn id="34" presetID="2" presetClass="entr" presetSubtype="1"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2391023"/>
            <a:ext cx="8028384" cy="1470025"/>
          </a:xfrm>
        </p:spPr>
        <p:txBody>
          <a:bodyPr>
            <a:normAutofit fontScale="90000"/>
          </a:bodyPr>
          <a:lstStyle/>
          <a:p>
            <a:r>
              <a:rPr lang="es-MX" dirty="0" smtClean="0">
                <a:effectLst>
                  <a:outerShdw blurRad="38100" dist="38100" dir="2700000" algn="tl">
                    <a:srgbClr val="000000">
                      <a:alpha val="43137"/>
                    </a:srgbClr>
                  </a:outerShdw>
                </a:effectLst>
                <a:latin typeface="Arial" pitchFamily="34" charset="0"/>
                <a:cs typeface="Arial" pitchFamily="34" charset="0"/>
              </a:rPr>
              <a:t>Propuesta mexicana para crear un mecanismo que de certeza de calidad a los OA</a:t>
            </a:r>
          </a:p>
        </p:txBody>
      </p:sp>
    </p:spTree>
    <p:extLst>
      <p:ext uri="{BB962C8B-B14F-4D97-AF65-F5344CB8AC3E}">
        <p14:creationId xmlns:p14="http://schemas.microsoft.com/office/powerpoint/2010/main" val="3735609993"/>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3" name="2 Marcador de contenido"/>
          <p:cNvSpPr>
            <a:spLocks noGrp="1"/>
          </p:cNvSpPr>
          <p:nvPr>
            <p:ph idx="1"/>
          </p:nvPr>
        </p:nvSpPr>
        <p:spPr>
          <a:xfrm>
            <a:off x="179512" y="1844824"/>
            <a:ext cx="8784976" cy="4104456"/>
          </a:xfrm>
        </p:spPr>
        <p:txBody>
          <a:bodyPr>
            <a:noAutofit/>
          </a:bodyPr>
          <a:lstStyle/>
          <a:p>
            <a:r>
              <a:rPr lang="es-MX" sz="2000" dirty="0" smtClean="0">
                <a:latin typeface="Arial" pitchFamily="34" charset="0"/>
                <a:cs typeface="Arial" pitchFamily="34" charset="0"/>
              </a:rPr>
              <a:t>La Secretaría General Iberoamericana (SEGIB), en conjunto con la Organización de Estados Iberoamericanos para la Educación, la Ciencia y la Cultura (OEI) y el Consejo Universitario Iberoamericano (CUIB) </a:t>
            </a:r>
            <a:r>
              <a:rPr lang="es-MX" sz="2000" b="1" dirty="0" smtClean="0">
                <a:solidFill>
                  <a:schemeClr val="accent2">
                    <a:lumMod val="75000"/>
                  </a:schemeClr>
                </a:solidFill>
                <a:latin typeface="Arial" pitchFamily="34" charset="0"/>
                <a:cs typeface="Arial" pitchFamily="34" charset="0"/>
              </a:rPr>
              <a:t>invitaron al Director General de Copaes y actual Secretario de la Red Iberoamericana para la Acreditación de la Educación Superior (RIACES), a participar en el VII Foro Iberoamericano de Responsables de Educación Superior, Ciencia e Innovación</a:t>
            </a:r>
            <a:r>
              <a:rPr lang="es-MX" sz="2000" dirty="0" smtClean="0">
                <a:latin typeface="Arial" pitchFamily="34" charset="0"/>
                <a:cs typeface="Arial" pitchFamily="34" charset="0"/>
              </a:rPr>
              <a:t>, con el fin de continuar avanzando en la agenda para el desarrollo y fortalecimiento del </a:t>
            </a:r>
            <a:r>
              <a:rPr lang="es-MX" sz="2000" b="1" dirty="0" smtClean="0">
                <a:solidFill>
                  <a:schemeClr val="accent2">
                    <a:lumMod val="75000"/>
                  </a:schemeClr>
                </a:solidFill>
                <a:latin typeface="Arial" pitchFamily="34" charset="0"/>
                <a:cs typeface="Arial" pitchFamily="34" charset="0"/>
              </a:rPr>
              <a:t>Espacio Iberoamericano del Conocimiento</a:t>
            </a:r>
            <a:r>
              <a:rPr lang="es-MX" sz="2000" i="1" dirty="0" smtClean="0">
                <a:latin typeface="Arial" pitchFamily="34" charset="0"/>
                <a:cs typeface="Arial" pitchFamily="34" charset="0"/>
              </a:rPr>
              <a:t>. </a:t>
            </a: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Dicho foro se realizó en la Ciudad de </a:t>
            </a:r>
            <a:r>
              <a:rPr lang="es-MX" sz="2000" b="1" dirty="0" smtClean="0">
                <a:solidFill>
                  <a:schemeClr val="accent2">
                    <a:lumMod val="75000"/>
                  </a:schemeClr>
                </a:solidFill>
                <a:latin typeface="Arial" pitchFamily="34" charset="0"/>
                <a:cs typeface="Arial" pitchFamily="34" charset="0"/>
              </a:rPr>
              <a:t>Panamá, Panamá, el 19 de septiembre de 2013.</a:t>
            </a:r>
          </a:p>
        </p:txBody>
      </p:sp>
      <p:sp>
        <p:nvSpPr>
          <p:cNvPr id="8" name="7 CuadroTexto"/>
          <p:cNvSpPr txBox="1"/>
          <p:nvPr/>
        </p:nvSpPr>
        <p:spPr>
          <a:xfrm>
            <a:off x="179512" y="142852"/>
            <a:ext cx="8607330" cy="954107"/>
          </a:xfrm>
          <a:prstGeom prst="rect">
            <a:avLst/>
          </a:prstGeom>
          <a:noFill/>
        </p:spPr>
        <p:txBody>
          <a:bodyPr wrap="square">
            <a:spAutoFit/>
          </a:bodyPr>
          <a:lstStyle/>
          <a:p>
            <a:pPr>
              <a:defRPr/>
            </a:pPr>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Participación en el VII Foro Iberoamericano </a:t>
            </a:r>
          </a:p>
          <a:p>
            <a:pPr>
              <a:defRPr/>
            </a:pPr>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 Panamá</a:t>
            </a:r>
          </a:p>
        </p:txBody>
      </p:sp>
    </p:spTree>
    <p:extLst>
      <p:ext uri="{BB962C8B-B14F-4D97-AF65-F5344CB8AC3E}">
        <p14:creationId xmlns:p14="http://schemas.microsoft.com/office/powerpoint/2010/main" val="276499999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107504" y="-27384"/>
            <a:ext cx="6192688" cy="1368412"/>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Certeza y confianza: clave para la movilidad</a:t>
            </a:r>
            <a:endParaRPr lang="es-ES"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639024" y="2393721"/>
            <a:ext cx="8219256" cy="3411543"/>
          </a:xfrm>
          <a:prstGeom prst="rect">
            <a:avLst/>
          </a:prstGeom>
        </p:spPr>
        <p:txBody>
          <a:bodyPr/>
          <a:lstStyle/>
          <a:p>
            <a:pPr marL="400050" algn="just">
              <a:buFont typeface="+mj-lt"/>
              <a:buAutoNum type="arabicPeriod"/>
            </a:pPr>
            <a:r>
              <a:rPr lang="es-MX" sz="2200" dirty="0" smtClean="0">
                <a:latin typeface="Arial" pitchFamily="34" charset="0"/>
                <a:cs typeface="Arial" pitchFamily="34" charset="0"/>
              </a:rPr>
              <a:t>Es necesaria la </a:t>
            </a:r>
            <a:r>
              <a:rPr lang="es-MX" sz="2200" b="1" dirty="0" smtClean="0">
                <a:solidFill>
                  <a:schemeClr val="accent2">
                    <a:lumMod val="75000"/>
                  </a:schemeClr>
                </a:solidFill>
                <a:latin typeface="Arial" pitchFamily="34" charset="0"/>
                <a:cs typeface="Arial" pitchFamily="34" charset="0"/>
              </a:rPr>
              <a:t>articulación de un organismo iberoamericano de acreditación de la calidad de la educación superior</a:t>
            </a:r>
            <a:r>
              <a:rPr lang="es-MX" sz="2200" dirty="0" smtClean="0">
                <a:latin typeface="Arial" pitchFamily="34" charset="0"/>
                <a:cs typeface="Arial" pitchFamily="34" charset="0"/>
              </a:rPr>
              <a:t>, que le dé certeza, transparencia y genere confianza entre países. Esto atenderá las  propuestas derivadas de la Conferencia Iberoamericana en el sentido de fortalecer el Espacio Iberoamericano del Conocimiento (EIC) en los siguientes rubros</a:t>
            </a:r>
            <a:r>
              <a:rPr lang="es-ES" sz="2200" dirty="0" smtClean="0">
                <a:latin typeface="Arial" pitchFamily="34" charset="0"/>
                <a:cs typeface="Arial" pitchFamily="34" charset="0"/>
              </a:rPr>
              <a:t>:</a:t>
            </a:r>
          </a:p>
          <a:p>
            <a:pPr marL="800100" lvl="1" algn="just">
              <a:buFont typeface="Arial" pitchFamily="34" charset="0"/>
              <a:buChar char="•"/>
            </a:pPr>
            <a:r>
              <a:rPr lang="es-ES" sz="1800" dirty="0" smtClean="0">
                <a:latin typeface="Arial" pitchFamily="34" charset="0"/>
                <a:cs typeface="Arial" pitchFamily="34" charset="0"/>
              </a:rPr>
              <a:t>Reconocimiento de créditos académicos, revalidación de créditos, grados y títulos universitarios.</a:t>
            </a:r>
          </a:p>
          <a:p>
            <a:pPr marL="800100" lvl="1" algn="just">
              <a:buFont typeface="Arial" pitchFamily="34" charset="0"/>
              <a:buChar char="•"/>
            </a:pPr>
            <a:r>
              <a:rPr lang="es-ES" sz="1800" dirty="0" smtClean="0">
                <a:latin typeface="Arial" pitchFamily="34" charset="0"/>
                <a:cs typeface="Arial" pitchFamily="34" charset="0"/>
              </a:rPr>
              <a:t>Movilidad académica de estudiantes, profesores e investigadores.</a:t>
            </a:r>
          </a:p>
          <a:p>
            <a:pPr marL="800100" lvl="1" algn="just">
              <a:buFont typeface="Arial" pitchFamily="34" charset="0"/>
              <a:buChar char="•"/>
            </a:pPr>
            <a:r>
              <a:rPr lang="es-ES" sz="1800" dirty="0" smtClean="0">
                <a:latin typeface="Arial" pitchFamily="34" charset="0"/>
                <a:cs typeface="Arial" pitchFamily="34" charset="0"/>
              </a:rPr>
              <a:t>Creación de un sistema iberoamericano de becas para estudiantes.</a:t>
            </a:r>
          </a:p>
        </p:txBody>
      </p:sp>
      <p:sp>
        <p:nvSpPr>
          <p:cNvPr id="2" name="CuadroTexto 1"/>
          <p:cNvSpPr txBox="1"/>
          <p:nvPr/>
        </p:nvSpPr>
        <p:spPr>
          <a:xfrm>
            <a:off x="285720" y="1857364"/>
            <a:ext cx="8492384" cy="523220"/>
          </a:xfrm>
          <a:prstGeom prst="rect">
            <a:avLst/>
          </a:prstGeom>
          <a:noFill/>
        </p:spPr>
        <p:txBody>
          <a:bodyPr wrap="square" rtlCol="0">
            <a:spAutoFit/>
          </a:bodyPr>
          <a:lstStyle/>
          <a:p>
            <a:r>
              <a:rPr lang="es-MX" sz="2800" dirty="0" smtClean="0"/>
              <a:t>Como argumento a la propuesta se expresó que:</a:t>
            </a:r>
            <a:endParaRPr lang="es-MX" sz="2800" dirty="0"/>
          </a:p>
        </p:txBody>
      </p:sp>
    </p:spTree>
    <p:extLst>
      <p:ext uri="{BB962C8B-B14F-4D97-AF65-F5344CB8AC3E}">
        <p14:creationId xmlns:p14="http://schemas.microsoft.com/office/powerpoint/2010/main" val="180718089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251520" y="2000240"/>
            <a:ext cx="8640960" cy="2286016"/>
          </a:xfrm>
          <a:prstGeom prst="rect">
            <a:avLst/>
          </a:prstGeom>
        </p:spPr>
        <p:txBody>
          <a:bodyPr/>
          <a:lstStyle/>
          <a:p>
            <a:pPr marL="514350" indent="-457200" algn="just">
              <a:buFont typeface="+mj-lt"/>
              <a:buAutoNum type="arabicPeriod" startAt="2"/>
            </a:pPr>
            <a:r>
              <a:rPr lang="es-MX" sz="2200" dirty="0" smtClean="0">
                <a:latin typeface="Arial" pitchFamily="34" charset="0"/>
                <a:cs typeface="Arial" pitchFamily="34" charset="0"/>
              </a:rPr>
              <a:t>El organismo propuesto podría recibir el nombre de Consejo Iberoamericano de Acreditación de la Calidad de la Educación Superior (CIACES) y su función será </a:t>
            </a:r>
            <a:r>
              <a:rPr lang="es-MX" sz="2200" b="1" dirty="0" smtClean="0">
                <a:solidFill>
                  <a:schemeClr val="accent2">
                    <a:lumMod val="75000"/>
                  </a:schemeClr>
                </a:solidFill>
                <a:latin typeface="Arial" pitchFamily="34" charset="0"/>
                <a:cs typeface="Arial" pitchFamily="34" charset="0"/>
              </a:rPr>
              <a:t>reconocer y certificar la calidad de las agencias nacionales de acreditación de la educación superior</a:t>
            </a:r>
            <a:r>
              <a:rPr lang="es-MX" sz="2200" dirty="0" smtClean="0">
                <a:latin typeface="Arial" pitchFamily="34" charset="0"/>
                <a:cs typeface="Arial" pitchFamily="34" charset="0"/>
              </a:rPr>
              <a:t>, para asegurar el rigor académico y cumplimiento de criterios equivalentes aplicables en toda la región.</a:t>
            </a:r>
          </a:p>
          <a:p>
            <a:pPr marL="514350" indent="-457200" algn="just">
              <a:buNone/>
            </a:pPr>
            <a:endParaRPr lang="es-MX" sz="2200" dirty="0" smtClean="0">
              <a:solidFill>
                <a:schemeClr val="accent2">
                  <a:lumMod val="75000"/>
                </a:schemeClr>
              </a:solidFill>
              <a:latin typeface="Arial" pitchFamily="34" charset="0"/>
              <a:cs typeface="Arial" pitchFamily="34" charset="0"/>
            </a:endParaRPr>
          </a:p>
          <a:p>
            <a:pPr marL="514350" indent="-457200" algn="just">
              <a:buFont typeface="+mj-lt"/>
              <a:buAutoNum type="arabicPeriod" startAt="3"/>
            </a:pPr>
            <a:r>
              <a:rPr lang="es-MX" sz="2200" dirty="0" smtClean="0">
                <a:latin typeface="Arial" pitchFamily="34" charset="0"/>
                <a:cs typeface="Arial" pitchFamily="34" charset="0"/>
              </a:rPr>
              <a:t>El CIACES </a:t>
            </a:r>
            <a:r>
              <a:rPr lang="es-MX" sz="2200" b="1" dirty="0" smtClean="0">
                <a:solidFill>
                  <a:schemeClr val="accent2">
                    <a:lumMod val="75000"/>
                  </a:schemeClr>
                </a:solidFill>
                <a:latin typeface="Arial" pitchFamily="34" charset="0"/>
                <a:cs typeface="Arial" pitchFamily="34" charset="0"/>
              </a:rPr>
              <a:t>estaría</a:t>
            </a:r>
            <a:r>
              <a:rPr lang="es-MX" sz="2200" dirty="0" smtClean="0">
                <a:solidFill>
                  <a:schemeClr val="accent2">
                    <a:lumMod val="75000"/>
                  </a:schemeClr>
                </a:solidFill>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integrado por los países miembros</a:t>
            </a:r>
            <a:r>
              <a:rPr lang="es-MX" sz="2200" b="1" dirty="0" smtClean="0">
                <a:latin typeface="Arial" pitchFamily="34" charset="0"/>
                <a:cs typeface="Arial" pitchFamily="34" charset="0"/>
              </a:rPr>
              <a:t> </a:t>
            </a:r>
            <a:r>
              <a:rPr lang="es-MX" sz="2200" dirty="0" smtClean="0">
                <a:latin typeface="Arial" pitchFamily="34" charset="0"/>
                <a:cs typeface="Arial" pitchFamily="34" charset="0"/>
              </a:rPr>
              <a:t>de la región iberoamericana y contaría con el soporte de organismos como SEGIB, OEI, EIC, CUIB y UNESCO, entre otros.</a:t>
            </a:r>
          </a:p>
          <a:p>
            <a:pPr marL="514350" indent="-457200">
              <a:buFont typeface="+mj-lt"/>
              <a:buAutoNum type="arabicPeriod" startAt="3"/>
            </a:pPr>
            <a:endParaRPr lang="es-MX" sz="2200" dirty="0" smtClean="0">
              <a:latin typeface="Arial" pitchFamily="34" charset="0"/>
              <a:cs typeface="Arial" pitchFamily="34" charset="0"/>
            </a:endParaRPr>
          </a:p>
          <a:p>
            <a:pPr marL="400050">
              <a:buFont typeface="+mj-lt"/>
              <a:buAutoNum type="arabicPeriod" startAt="2"/>
            </a:pPr>
            <a:endParaRPr lang="es-ES" sz="1800" dirty="0" smtClean="0">
              <a:latin typeface="Arial" pitchFamily="34" charset="0"/>
              <a:cs typeface="Arial" pitchFamily="34" charset="0"/>
            </a:endParaRPr>
          </a:p>
        </p:txBody>
      </p:sp>
      <p:sp>
        <p:nvSpPr>
          <p:cNvPr id="6" name="1 Título"/>
          <p:cNvSpPr>
            <a:spLocks noGrp="1"/>
          </p:cNvSpPr>
          <p:nvPr>
            <p:ph type="title"/>
          </p:nvPr>
        </p:nvSpPr>
        <p:spPr>
          <a:xfrm>
            <a:off x="107504" y="-27384"/>
            <a:ext cx="6192688" cy="1368412"/>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Certeza y confianza: clave para la movilidad</a:t>
            </a:r>
            <a:endParaRPr lang="es-E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10830460"/>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23528" y="116632"/>
            <a:ext cx="6192688" cy="1368412"/>
          </a:xfrm>
        </p:spPr>
        <p:txBody>
          <a:bodyPr anchor="ctr"/>
          <a:lstStyle/>
          <a:p>
            <a:r>
              <a:rPr lang="es-MX" sz="3600" dirty="0" smtClean="0">
                <a:effectLst>
                  <a:outerShdw blurRad="38100" dist="38100" dir="2700000" algn="tl">
                    <a:srgbClr val="000000">
                      <a:alpha val="43137"/>
                    </a:srgbClr>
                  </a:outerShdw>
                </a:effectLst>
                <a:latin typeface="Arial" pitchFamily="34" charset="0"/>
                <a:cs typeface="Arial" pitchFamily="34" charset="0"/>
              </a:rPr>
              <a:t>Objetivo General </a:t>
            </a:r>
            <a:br>
              <a:rPr lang="es-MX" sz="3600" dirty="0" smtClean="0">
                <a:effectLst>
                  <a:outerShdw blurRad="38100" dist="38100" dir="2700000" algn="tl">
                    <a:srgbClr val="000000">
                      <a:alpha val="43137"/>
                    </a:srgbClr>
                  </a:outerShdw>
                </a:effectLst>
                <a:latin typeface="Arial" pitchFamily="34" charset="0"/>
                <a:cs typeface="Arial" pitchFamily="34" charset="0"/>
              </a:rPr>
            </a:br>
            <a:r>
              <a:rPr lang="es-MX" sz="3600" dirty="0" smtClean="0">
                <a:effectLst>
                  <a:outerShdw blurRad="38100" dist="38100" dir="2700000" algn="tl">
                    <a:srgbClr val="000000">
                      <a:alpha val="43137"/>
                    </a:srgbClr>
                  </a:outerShdw>
                </a:effectLst>
                <a:latin typeface="Arial" pitchFamily="34" charset="0"/>
                <a:cs typeface="Arial" pitchFamily="34" charset="0"/>
              </a:rPr>
              <a:t>CIACES</a:t>
            </a:r>
            <a:endParaRPr lang="es-ES" sz="3600"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323528" y="2428868"/>
            <a:ext cx="8463884" cy="2357454"/>
          </a:xfrm>
          <a:prstGeom prst="rect">
            <a:avLst/>
          </a:prstGeom>
        </p:spPr>
        <p:txBody>
          <a:bodyPr/>
          <a:lstStyle/>
          <a:p>
            <a:pPr marL="38100" indent="-38100" algn="just">
              <a:spcAft>
                <a:spcPts val="1200"/>
              </a:spcAft>
              <a:buNone/>
            </a:pPr>
            <a:r>
              <a:rPr lang="es-MX" sz="2200" dirty="0" smtClean="0">
                <a:latin typeface="Arial" pitchFamily="34" charset="0"/>
                <a:cs typeface="Arial" pitchFamily="34" charset="0"/>
              </a:rPr>
              <a:t>El CIACES sería la única instancia reconocida y facultada por la Conferencia Iberoamericana </a:t>
            </a:r>
            <a:r>
              <a:rPr lang="es-MX" sz="2400" b="1" dirty="0" smtClean="0">
                <a:solidFill>
                  <a:schemeClr val="accent2">
                    <a:lumMod val="75000"/>
                  </a:schemeClr>
                </a:solidFill>
                <a:latin typeface="Arial" pitchFamily="34" charset="0"/>
                <a:cs typeface="Arial" pitchFamily="34" charset="0"/>
              </a:rPr>
              <a:t>para otorgar la certificación de calidad a organismos públicos y privados</a:t>
            </a:r>
            <a:r>
              <a:rPr lang="es-MX" sz="2200" dirty="0" smtClean="0">
                <a:latin typeface="Arial" pitchFamily="34" charset="0"/>
                <a:cs typeface="Arial" pitchFamily="34" charset="0"/>
              </a:rPr>
              <a:t>, tanto de primer nivel como de segundo nivel, cuyo fin sea evaluar y acreditar la calidad de programas académicos e instituciones de educación superior en la región iberoamericana. </a:t>
            </a:r>
          </a:p>
        </p:txBody>
      </p:sp>
    </p:spTree>
    <p:extLst>
      <p:ext uri="{BB962C8B-B14F-4D97-AF65-F5344CB8AC3E}">
        <p14:creationId xmlns:p14="http://schemas.microsoft.com/office/powerpoint/2010/main" val="243122182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251520" y="116632"/>
            <a:ext cx="6192688" cy="1368412"/>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Objetivos específicos</a:t>
            </a:r>
            <a:br>
              <a:rPr lang="es-MX"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CIACES</a:t>
            </a:r>
            <a:endParaRPr lang="es-ES"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251520" y="1928802"/>
            <a:ext cx="8463884" cy="3411543"/>
          </a:xfrm>
          <a:prstGeom prst="rect">
            <a:avLst/>
          </a:prstGeom>
        </p:spPr>
        <p:txBody>
          <a:bodyPr/>
          <a:lstStyle/>
          <a:p>
            <a:pPr marL="38100" indent="-38100">
              <a:spcAft>
                <a:spcPts val="1200"/>
              </a:spcAft>
            </a:pPr>
            <a:r>
              <a:rPr lang="es-MX" sz="2200" dirty="0" smtClean="0">
                <a:latin typeface="Arial" pitchFamily="34" charset="0"/>
                <a:cs typeface="Arial" pitchFamily="34" charset="0"/>
              </a:rPr>
              <a:t> Fungir como </a:t>
            </a:r>
            <a:r>
              <a:rPr lang="es-MX" sz="2200" b="1" dirty="0" smtClean="0">
                <a:solidFill>
                  <a:schemeClr val="accent2">
                    <a:lumMod val="75000"/>
                  </a:schemeClr>
                </a:solidFill>
                <a:latin typeface="Arial" pitchFamily="34" charset="0"/>
                <a:cs typeface="Arial" pitchFamily="34" charset="0"/>
              </a:rPr>
              <a:t>órgano de asesoría y consulta </a:t>
            </a:r>
            <a:r>
              <a:rPr lang="es-MX" sz="2200" dirty="0" smtClean="0">
                <a:latin typeface="Arial" pitchFamily="34" charset="0"/>
                <a:cs typeface="Arial" pitchFamily="34" charset="0"/>
              </a:rPr>
              <a:t>a la Conferencia Iberoamericana en materia de calidad educativa.</a:t>
            </a:r>
          </a:p>
          <a:p>
            <a:pPr marL="38100" indent="-38100">
              <a:spcAft>
                <a:spcPts val="1200"/>
              </a:spcAft>
            </a:pPr>
            <a:r>
              <a:rPr lang="es-MX" sz="2200"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Difundir los casos positivos de acreditación</a:t>
            </a:r>
            <a:r>
              <a:rPr lang="es-MX" sz="2200" dirty="0" smtClean="0">
                <a:latin typeface="Arial" pitchFamily="34" charset="0"/>
                <a:cs typeface="Arial" pitchFamily="34" charset="0"/>
              </a:rPr>
              <a:t>.</a:t>
            </a:r>
          </a:p>
          <a:p>
            <a:pPr marL="38100" indent="-38100">
              <a:spcAft>
                <a:spcPts val="1200"/>
              </a:spcAft>
            </a:pPr>
            <a:r>
              <a:rPr lang="es-MX" sz="2200" dirty="0" smtClean="0">
                <a:latin typeface="Arial" pitchFamily="34" charset="0"/>
                <a:cs typeface="Arial" pitchFamily="34" charset="0"/>
              </a:rPr>
              <a:t> Cooperar con organismos análogos de otras latitudes para </a:t>
            </a:r>
            <a:r>
              <a:rPr lang="es-MX" sz="2200" b="1" dirty="0" smtClean="0">
                <a:solidFill>
                  <a:schemeClr val="accent2">
                    <a:lumMod val="75000"/>
                  </a:schemeClr>
                </a:solidFill>
                <a:latin typeface="Arial" pitchFamily="34" charset="0"/>
                <a:cs typeface="Arial" pitchFamily="34" charset="0"/>
              </a:rPr>
              <a:t>intercambiar experiencias</a:t>
            </a:r>
            <a:r>
              <a:rPr lang="es-MX" sz="2200" dirty="0" smtClean="0">
                <a:latin typeface="Arial" pitchFamily="34" charset="0"/>
                <a:cs typeface="Arial" pitchFamily="34" charset="0"/>
              </a:rPr>
              <a:t>.</a:t>
            </a:r>
          </a:p>
          <a:p>
            <a:pPr marL="38100" indent="-38100">
              <a:spcAft>
                <a:spcPts val="1200"/>
              </a:spcAft>
            </a:pPr>
            <a:r>
              <a:rPr lang="es-MX" sz="2200"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Hacer un seguimiento del desempeño </a:t>
            </a:r>
            <a:r>
              <a:rPr lang="es-MX" sz="2200" dirty="0" smtClean="0">
                <a:latin typeface="Arial" pitchFamily="34" charset="0"/>
                <a:cs typeface="Arial" pitchFamily="34" charset="0"/>
              </a:rPr>
              <a:t>de los organismos con certificación de calidad para el refrendo correspondiente.</a:t>
            </a:r>
          </a:p>
          <a:p>
            <a:pPr marL="38100" indent="-38100">
              <a:spcAft>
                <a:spcPts val="1200"/>
              </a:spcAft>
            </a:pPr>
            <a:r>
              <a:rPr lang="es-MX" sz="2200" dirty="0" smtClean="0">
                <a:latin typeface="Arial" pitchFamily="34" charset="0"/>
                <a:cs typeface="Arial" pitchFamily="34" charset="0"/>
              </a:rPr>
              <a:t> Diseñar e implementar mecanismos para </a:t>
            </a:r>
            <a:r>
              <a:rPr lang="es-MX" sz="2200" b="1" dirty="0" smtClean="0">
                <a:solidFill>
                  <a:schemeClr val="accent2">
                    <a:lumMod val="75000"/>
                  </a:schemeClr>
                </a:solidFill>
                <a:latin typeface="Arial" pitchFamily="34" charset="0"/>
                <a:cs typeface="Arial" pitchFamily="34" charset="0"/>
              </a:rPr>
              <a:t>otorgar la certificación de calidad a organismos internacionales</a:t>
            </a:r>
            <a:r>
              <a:rPr lang="es-MX" sz="2200" dirty="0" smtClean="0">
                <a:solidFill>
                  <a:schemeClr val="accent2">
                    <a:lumMod val="75000"/>
                  </a:schemeClr>
                </a:solidFill>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que participen</a:t>
            </a:r>
            <a:r>
              <a:rPr lang="es-MX" sz="2200" dirty="0" smtClean="0">
                <a:solidFill>
                  <a:schemeClr val="accent2">
                    <a:lumMod val="75000"/>
                  </a:schemeClr>
                </a:solidFill>
                <a:latin typeface="Arial" pitchFamily="34" charset="0"/>
                <a:cs typeface="Arial" pitchFamily="34" charset="0"/>
              </a:rPr>
              <a:t> </a:t>
            </a:r>
            <a:r>
              <a:rPr lang="es-MX" sz="2200" dirty="0" smtClean="0">
                <a:latin typeface="Arial" pitchFamily="34" charset="0"/>
                <a:cs typeface="Arial" pitchFamily="34" charset="0"/>
              </a:rPr>
              <a:t>en procesos de evaluación y acreditación </a:t>
            </a:r>
            <a:r>
              <a:rPr lang="es-MX" sz="2200" b="1" dirty="0" smtClean="0">
                <a:solidFill>
                  <a:schemeClr val="accent2">
                    <a:lumMod val="75000"/>
                  </a:schemeClr>
                </a:solidFill>
                <a:latin typeface="Arial" pitchFamily="34" charset="0"/>
                <a:cs typeface="Arial" pitchFamily="34" charset="0"/>
              </a:rPr>
              <a:t>dentro de la región.</a:t>
            </a:r>
          </a:p>
          <a:p>
            <a:pPr marL="38100" indent="-38100">
              <a:spcAft>
                <a:spcPts val="1200"/>
              </a:spcAft>
            </a:pPr>
            <a:endParaRPr lang="es-MX" sz="2200" dirty="0" smtClean="0">
              <a:latin typeface="Arial" pitchFamily="34" charset="0"/>
              <a:cs typeface="Arial" pitchFamily="34" charset="0"/>
            </a:endParaRPr>
          </a:p>
        </p:txBody>
      </p:sp>
    </p:spTree>
    <p:extLst>
      <p:ext uri="{BB962C8B-B14F-4D97-AF65-F5344CB8AC3E}">
        <p14:creationId xmlns:p14="http://schemas.microsoft.com/office/powerpoint/2010/main" val="260386596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Plan de trabajo 2014</a:t>
            </a:r>
            <a:endParaRPr lang="es-MX" sz="3600" dirty="0"/>
          </a:p>
        </p:txBody>
      </p:sp>
      <p:graphicFrame>
        <p:nvGraphicFramePr>
          <p:cNvPr id="6" name="5 Tabla"/>
          <p:cNvGraphicFramePr>
            <a:graphicFrameLocks noGrp="1"/>
          </p:cNvGraphicFramePr>
          <p:nvPr>
            <p:extLst>
              <p:ext uri="{D42A27DB-BD31-4B8C-83A1-F6EECF244321}">
                <p14:modId xmlns:p14="http://schemas.microsoft.com/office/powerpoint/2010/main" val="3518828236"/>
              </p:ext>
            </p:extLst>
          </p:nvPr>
        </p:nvGraphicFramePr>
        <p:xfrm>
          <a:off x="457200" y="1773409"/>
          <a:ext cx="8507288" cy="5013177"/>
        </p:xfrm>
        <a:graphic>
          <a:graphicData uri="http://schemas.openxmlformats.org/drawingml/2006/table">
            <a:tbl>
              <a:tblPr>
                <a:tableStyleId>{69C7853C-536D-4A76-A0AE-DD22124D55A5}</a:tableStyleId>
              </a:tblPr>
              <a:tblGrid>
                <a:gridCol w="1442388"/>
                <a:gridCol w="7064900"/>
              </a:tblGrid>
              <a:tr h="514466">
                <a:tc>
                  <a:txBody>
                    <a:bodyPr/>
                    <a:lstStyle/>
                    <a:p>
                      <a:pPr algn="ctr">
                        <a:lnSpc>
                          <a:spcPct val="115000"/>
                        </a:lnSpc>
                        <a:spcAft>
                          <a:spcPts val="1000"/>
                        </a:spcAft>
                      </a:pPr>
                      <a:r>
                        <a:rPr lang="es-MX" sz="1400" b="1" noProof="0" dirty="0" smtClean="0">
                          <a:solidFill>
                            <a:schemeClr val="bg1"/>
                          </a:solidFill>
                          <a:latin typeface="+mn-lt"/>
                          <a:cs typeface="Arial" pitchFamily="34" charset="0"/>
                        </a:rPr>
                        <a:t>Línea</a:t>
                      </a:r>
                      <a:r>
                        <a:rPr lang="es-MX" sz="1400" b="1" baseline="0" noProof="0" dirty="0" smtClean="0">
                          <a:solidFill>
                            <a:schemeClr val="bg1"/>
                          </a:solidFill>
                          <a:latin typeface="+mn-lt"/>
                          <a:cs typeface="Arial" pitchFamily="34" charset="0"/>
                        </a:rPr>
                        <a:t> estratégica</a:t>
                      </a:r>
                      <a:endParaRPr lang="es-MX" sz="1400" b="1" noProof="0" dirty="0">
                        <a:solidFill>
                          <a:schemeClr val="bg1"/>
                        </a:solidFill>
                        <a:latin typeface="+mn-lt"/>
                        <a:ea typeface="Cambria"/>
                        <a:cs typeface="Arial" pitchFamily="34" charset="0"/>
                      </a:endParaRPr>
                    </a:p>
                  </a:txBody>
                  <a:tcPr marL="68345" marR="68345" marT="0" marB="0">
                    <a:solidFill>
                      <a:schemeClr val="accent1">
                        <a:lumMod val="75000"/>
                      </a:schemeClr>
                    </a:solidFill>
                  </a:tcPr>
                </a:tc>
                <a:tc>
                  <a:txBody>
                    <a:bodyPr/>
                    <a:lstStyle/>
                    <a:p>
                      <a:pPr algn="ctr">
                        <a:lnSpc>
                          <a:spcPct val="115000"/>
                        </a:lnSpc>
                        <a:spcAft>
                          <a:spcPts val="1000"/>
                        </a:spcAft>
                      </a:pPr>
                      <a:r>
                        <a:rPr lang="es-MX" sz="1400" b="1" noProof="0" dirty="0" smtClean="0">
                          <a:solidFill>
                            <a:schemeClr val="bg1"/>
                          </a:solidFill>
                          <a:latin typeface="+mn-lt"/>
                          <a:cs typeface="Arial" pitchFamily="34" charset="0"/>
                        </a:rPr>
                        <a:t>Acción</a:t>
                      </a:r>
                      <a:endParaRPr lang="es-MX" sz="1400" b="1" noProof="0" dirty="0">
                        <a:solidFill>
                          <a:schemeClr val="bg1"/>
                        </a:solidFill>
                        <a:latin typeface="+mn-lt"/>
                        <a:ea typeface="Cambria"/>
                        <a:cs typeface="Arial" pitchFamily="34" charset="0"/>
                      </a:endParaRPr>
                    </a:p>
                  </a:txBody>
                  <a:tcPr marL="68345" marR="68345" marT="0" marB="0">
                    <a:solidFill>
                      <a:schemeClr val="accent1">
                        <a:lumMod val="75000"/>
                      </a:schemeClr>
                    </a:solidFill>
                  </a:tcPr>
                </a:tc>
              </a:tr>
              <a:tr h="771698">
                <a:tc rowSpan="5">
                  <a:txBody>
                    <a:bodyPr/>
                    <a:lstStyle/>
                    <a:p>
                      <a:pPr algn="ctr">
                        <a:lnSpc>
                          <a:spcPct val="115000"/>
                        </a:lnSpc>
                        <a:spcAft>
                          <a:spcPts val="1000"/>
                        </a:spcAft>
                      </a:pPr>
                      <a:r>
                        <a:rPr lang="es-MX" sz="1400" noProof="0" dirty="0" smtClean="0">
                          <a:latin typeface="+mn-lt"/>
                          <a:ea typeface="Cambria"/>
                          <a:cs typeface="Arial" pitchFamily="34" charset="0"/>
                        </a:rPr>
                        <a:t>*Modernización</a:t>
                      </a:r>
                      <a:endParaRPr lang="es-MX" sz="1400" noProof="0" dirty="0">
                        <a:latin typeface="+mn-lt"/>
                        <a:ea typeface="Cambria"/>
                        <a:cs typeface="Arial" pitchFamily="34" charset="0"/>
                      </a:endParaRPr>
                    </a:p>
                  </a:txBody>
                  <a:tcPr marL="68345" marR="68345" marT="0" marB="0" anchor="ctr"/>
                </a:tc>
                <a:tc>
                  <a:txBody>
                    <a:bodyPr/>
                    <a:lstStyle/>
                    <a:p>
                      <a:pPr algn="l">
                        <a:lnSpc>
                          <a:spcPct val="115000"/>
                        </a:lnSpc>
                        <a:spcAft>
                          <a:spcPts val="1000"/>
                        </a:spcAft>
                      </a:pPr>
                      <a:r>
                        <a:rPr lang="es-MX" sz="1400" b="1" baseline="0" noProof="0" dirty="0" smtClean="0">
                          <a:latin typeface="+mn-lt"/>
                          <a:ea typeface="Cambria"/>
                          <a:cs typeface="Arial" pitchFamily="34" charset="0"/>
                        </a:rPr>
                        <a:t>Iniciar en los procesos de acreditación </a:t>
                      </a:r>
                      <a:r>
                        <a:rPr lang="es-MX" sz="1400" baseline="0" noProof="0" dirty="0" smtClean="0">
                          <a:latin typeface="+mn-lt"/>
                          <a:ea typeface="Cambria"/>
                          <a:cs typeface="Arial" pitchFamily="34" charset="0"/>
                        </a:rPr>
                        <a:t>de las OA, la aplicación de los instrumentos de evaluación con fines de acreditación armonizados y actualizados en el 2013.</a:t>
                      </a:r>
                    </a:p>
                  </a:txBody>
                  <a:tcPr marL="68345" marR="68345" marT="0" marB="0" anchor="ctr"/>
                </a:tc>
              </a:tr>
              <a:tr h="1543397">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algn="l">
                        <a:lnSpc>
                          <a:spcPct val="115000"/>
                        </a:lnSpc>
                        <a:spcAft>
                          <a:spcPts val="1000"/>
                        </a:spcAft>
                      </a:pPr>
                      <a:r>
                        <a:rPr lang="es-MX" sz="1400" b="1" noProof="0" dirty="0" smtClean="0">
                          <a:latin typeface="+mn-lt"/>
                          <a:ea typeface="Cambria"/>
                          <a:cs typeface="Arial" pitchFamily="34" charset="0"/>
                        </a:rPr>
                        <a:t>Comenzar la operación del nuevo sistema de información </a:t>
                      </a:r>
                      <a:r>
                        <a:rPr lang="es-MX" sz="1400" noProof="0" dirty="0" smtClean="0">
                          <a:latin typeface="+mn-lt"/>
                          <a:ea typeface="Cambria"/>
                          <a:cs typeface="Arial" pitchFamily="34" charset="0"/>
                        </a:rPr>
                        <a:t>para la acreditación de programas (SIIAC), </a:t>
                      </a:r>
                      <a:r>
                        <a:rPr lang="es-MX" sz="1400" baseline="0" noProof="0" dirty="0" smtClean="0">
                          <a:latin typeface="+mn-lt"/>
                          <a:ea typeface="Cambria"/>
                          <a:cs typeface="Arial" pitchFamily="34" charset="0"/>
                        </a:rPr>
                        <a:t>que involucrará la capacitación del personal de las OA, de las IES, de los pares evaluadores, entre otros. Dicho sistema además de abatir considerablemente los tiempos de las acreditaciones, evitará el uso excesivo de documentos impresos y sistematizará las operaciones inherentes a las acreditaciones de programas.</a:t>
                      </a:r>
                      <a:endParaRPr lang="es-MX" sz="1400" noProof="0" dirty="0">
                        <a:latin typeface="+mn-lt"/>
                        <a:ea typeface="Cambria"/>
                        <a:cs typeface="Arial" pitchFamily="34" charset="0"/>
                      </a:endParaRPr>
                    </a:p>
                  </a:txBody>
                  <a:tcPr marL="68345" marR="68345" marT="0" marB="0" anchor="ctr"/>
                </a:tc>
              </a:tr>
              <a:tr h="1028931">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n-lt"/>
                          <a:ea typeface="Cambria"/>
                          <a:cs typeface="Arial" pitchFamily="34" charset="0"/>
                        </a:rPr>
                        <a:t>Fortalecer</a:t>
                      </a:r>
                      <a:r>
                        <a:rPr lang="es-MX" sz="1400" b="1" baseline="0" noProof="0" dirty="0" smtClean="0">
                          <a:latin typeface="+mn-lt"/>
                          <a:ea typeface="Cambria"/>
                          <a:cs typeface="Arial" pitchFamily="34" charset="0"/>
                        </a:rPr>
                        <a:t> los procesos de acreditación</a:t>
                      </a:r>
                      <a:r>
                        <a:rPr lang="es-MX" sz="1400" baseline="0" noProof="0" dirty="0" smtClean="0">
                          <a:latin typeface="+mn-lt"/>
                          <a:ea typeface="Cambria"/>
                          <a:cs typeface="Arial" pitchFamily="34" charset="0"/>
                        </a:rPr>
                        <a:t> mediante una presencia más activa del </a:t>
                      </a:r>
                      <a:r>
                        <a:rPr lang="es-MX" sz="1400" baseline="0" noProof="0" dirty="0" err="1" smtClean="0">
                          <a:latin typeface="+mn-lt"/>
                          <a:ea typeface="Cambria"/>
                          <a:cs typeface="Arial" pitchFamily="34" charset="0"/>
                        </a:rPr>
                        <a:t>Copaes</a:t>
                      </a:r>
                      <a:r>
                        <a:rPr lang="es-MX" sz="1400" baseline="0" noProof="0" dirty="0" smtClean="0">
                          <a:latin typeface="+mn-lt"/>
                          <a:ea typeface="Cambria"/>
                          <a:cs typeface="Arial" pitchFamily="34" charset="0"/>
                        </a:rPr>
                        <a:t> en todas las etapas que conlleva una acreditación (solicitud, autoevaluación, y seguimiento para la mejora continua); la aplicación del SIIAC facilitará dicha presencia y permitirá la emisión de reportes en tiempo real.</a:t>
                      </a:r>
                      <a:endParaRPr lang="es-MX" sz="1400" noProof="0" dirty="0" smtClean="0">
                        <a:latin typeface="+mn-lt"/>
                        <a:ea typeface="Cambria"/>
                        <a:cs typeface="Arial" pitchFamily="34" charset="0"/>
                      </a:endParaRPr>
                    </a:p>
                  </a:txBody>
                  <a:tcPr marL="68345" marR="68345" marT="0" marB="0" anchor="ctr"/>
                </a:tc>
              </a:tr>
              <a:tr h="771698">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n-lt"/>
                          <a:ea typeface="Cambria"/>
                          <a:cs typeface="Arial" pitchFamily="34" charset="0"/>
                        </a:rPr>
                        <a:t>Proponer un nuevo esquema de costos de</a:t>
                      </a:r>
                      <a:r>
                        <a:rPr lang="es-MX" sz="1400" b="1" baseline="0" noProof="0" dirty="0" smtClean="0">
                          <a:latin typeface="+mn-lt"/>
                          <a:ea typeface="Cambria"/>
                          <a:cs typeface="Arial" pitchFamily="34" charset="0"/>
                        </a:rPr>
                        <a:t> acreditación </a:t>
                      </a:r>
                      <a:r>
                        <a:rPr lang="es-MX" sz="1400" baseline="0" noProof="0" dirty="0" smtClean="0">
                          <a:latin typeface="+mn-lt"/>
                          <a:ea typeface="Cambria"/>
                          <a:cs typeface="Arial" pitchFamily="34" charset="0"/>
                        </a:rPr>
                        <a:t>congruente con los costos reales de las mismas; tomando en cuenta las dimensiones de las instituciones y la complejidad de los programas, entre otros.</a:t>
                      </a:r>
                      <a:endParaRPr lang="es-MX" sz="1400" noProof="0" dirty="0" smtClean="0">
                        <a:latin typeface="+mn-lt"/>
                        <a:ea typeface="Cambria"/>
                        <a:cs typeface="Arial" pitchFamily="34" charset="0"/>
                      </a:endParaRPr>
                    </a:p>
                  </a:txBody>
                  <a:tcPr marL="68345" marR="68345" marT="0" marB="0" anchor="ctr"/>
                </a:tc>
              </a:tr>
              <a:tr h="382987">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200" i="1" noProof="0" dirty="0" smtClean="0">
                          <a:latin typeface="+mn-lt"/>
                          <a:ea typeface="Cambria"/>
                          <a:cs typeface="Arial" pitchFamily="34" charset="0"/>
                        </a:rPr>
                        <a:t>*Nota: Estas acciones estarán apegadas al nuevo ordenamiento jurídico del Copaes</a:t>
                      </a:r>
                      <a:r>
                        <a:rPr lang="es-MX" sz="1400" i="1" noProof="0" dirty="0" smtClean="0">
                          <a:latin typeface="+mn-lt"/>
                          <a:ea typeface="Cambria"/>
                          <a:cs typeface="Arial" pitchFamily="34" charset="0"/>
                        </a:rPr>
                        <a:t>.</a:t>
                      </a:r>
                    </a:p>
                  </a:txBody>
                  <a:tcPr marL="68345" marR="68345" marT="0" marB="0" anchor="ctr">
                    <a:solidFill>
                      <a:schemeClr val="bg1"/>
                    </a:solidFill>
                  </a:tcPr>
                </a:tc>
              </a:tr>
            </a:tbl>
          </a:graphicData>
        </a:graphic>
      </p:graphicFrame>
    </p:spTree>
    <p:extLst>
      <p:ext uri="{BB962C8B-B14F-4D97-AF65-F5344CB8AC3E}">
        <p14:creationId xmlns:p14="http://schemas.microsoft.com/office/powerpoint/2010/main" val="65355250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251520" y="116632"/>
            <a:ext cx="6192688" cy="1368412"/>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Objetivos específicos</a:t>
            </a:r>
            <a:br>
              <a:rPr lang="es-MX"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CIACES</a:t>
            </a:r>
            <a:endParaRPr lang="es-ES"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251520" y="2105689"/>
            <a:ext cx="8463884" cy="3411543"/>
          </a:xfrm>
          <a:prstGeom prst="rect">
            <a:avLst/>
          </a:prstGeom>
        </p:spPr>
        <p:txBody>
          <a:bodyPr/>
          <a:lstStyle/>
          <a:p>
            <a:pPr marL="38100" indent="-38100">
              <a:spcAft>
                <a:spcPts val="1200"/>
              </a:spcAft>
            </a:pPr>
            <a:r>
              <a:rPr lang="es-MX" sz="2200" b="1"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Participar como órgano de consulta o asesoría </a:t>
            </a:r>
            <a:r>
              <a:rPr lang="es-MX" sz="2200" dirty="0" smtClean="0">
                <a:latin typeface="Arial" pitchFamily="34" charset="0"/>
                <a:cs typeface="Arial" pitchFamily="34" charset="0"/>
              </a:rPr>
              <a:t>en los procesos que deriven en el reconocimiento mutuo de títulos, diplomas y grados académicos, en los que se prevea como condición que tanto los programas como las instituciones estén acreditadas.</a:t>
            </a:r>
          </a:p>
          <a:p>
            <a:pPr marL="38100" indent="-38100">
              <a:spcAft>
                <a:spcPts val="1200"/>
              </a:spcAft>
            </a:pPr>
            <a:r>
              <a:rPr lang="es-MX" sz="2200"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Impulsar la creación de organismos</a:t>
            </a:r>
            <a:r>
              <a:rPr lang="es-MX" sz="2200" dirty="0" smtClean="0">
                <a:latin typeface="Arial" pitchFamily="34" charset="0"/>
                <a:cs typeface="Arial" pitchFamily="34" charset="0"/>
              </a:rPr>
              <a:t> nacionales o regionales de evaluación y acreditación. </a:t>
            </a:r>
          </a:p>
          <a:p>
            <a:pPr marL="38100" indent="-38100">
              <a:spcAft>
                <a:spcPts val="1200"/>
              </a:spcAft>
            </a:pPr>
            <a:r>
              <a:rPr lang="es-MX" sz="2200" dirty="0" smtClean="0">
                <a:solidFill>
                  <a:schemeClr val="accent2">
                    <a:lumMod val="75000"/>
                  </a:schemeClr>
                </a:solidFill>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Incentivar la participación coordinada</a:t>
            </a:r>
            <a:r>
              <a:rPr lang="es-MX" sz="2200" b="1" dirty="0" smtClean="0">
                <a:latin typeface="Arial" pitchFamily="34" charset="0"/>
                <a:cs typeface="Arial" pitchFamily="34" charset="0"/>
              </a:rPr>
              <a:t> </a:t>
            </a:r>
            <a:r>
              <a:rPr lang="es-MX" sz="2200" dirty="0" smtClean="0">
                <a:latin typeface="Arial" pitchFamily="34" charset="0"/>
                <a:cs typeface="Arial" pitchFamily="34" charset="0"/>
              </a:rPr>
              <a:t>de otras organizaciones, redes, o programas regionales que tengan como propósito elevar la calidad de la educación superior.</a:t>
            </a:r>
          </a:p>
        </p:txBody>
      </p:sp>
    </p:spTree>
    <p:extLst>
      <p:ext uri="{BB962C8B-B14F-4D97-AF65-F5344CB8AC3E}">
        <p14:creationId xmlns:p14="http://schemas.microsoft.com/office/powerpoint/2010/main" val="2235129290"/>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251520" y="116632"/>
            <a:ext cx="6192688" cy="1368412"/>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Objetivos específicos</a:t>
            </a:r>
            <a:br>
              <a:rPr lang="es-MX"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CIACES</a:t>
            </a:r>
            <a:endParaRPr lang="es-ES"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251520" y="1928802"/>
            <a:ext cx="8463884" cy="3411543"/>
          </a:xfrm>
          <a:prstGeom prst="rect">
            <a:avLst/>
          </a:prstGeom>
        </p:spPr>
        <p:txBody>
          <a:bodyPr/>
          <a:lstStyle/>
          <a:p>
            <a:pPr marL="38100" indent="-38100">
              <a:spcAft>
                <a:spcPts val="1200"/>
              </a:spcAft>
            </a:pPr>
            <a:r>
              <a:rPr lang="es-MX" sz="2200" dirty="0" smtClean="0">
                <a:latin typeface="Arial" pitchFamily="34" charset="0"/>
                <a:cs typeface="Arial" pitchFamily="34" charset="0"/>
              </a:rPr>
              <a:t> Desarrollar estudios estadísticos y de investigación para</a:t>
            </a:r>
            <a:r>
              <a:rPr lang="es-MX" sz="2200" dirty="0" smtClean="0">
                <a:solidFill>
                  <a:schemeClr val="accent2">
                    <a:lumMod val="75000"/>
                  </a:schemeClr>
                </a:solidFill>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orientar los procesos de toma de decisiones </a:t>
            </a:r>
            <a:r>
              <a:rPr lang="es-MX" sz="2200" dirty="0" smtClean="0">
                <a:latin typeface="Arial" pitchFamily="34" charset="0"/>
                <a:cs typeface="Arial" pitchFamily="34" charset="0"/>
              </a:rPr>
              <a:t>de autoridades educativas y que orienten el quehacer de grupos de estudio en temas relativos al aseguramiento de la calidad de la educación superior.</a:t>
            </a:r>
          </a:p>
          <a:p>
            <a:pPr marL="38100" indent="-38100">
              <a:spcAft>
                <a:spcPts val="1200"/>
              </a:spcAft>
            </a:pPr>
            <a:r>
              <a:rPr lang="es-MX" sz="2200" dirty="0" smtClean="0">
                <a:solidFill>
                  <a:schemeClr val="accent2">
                    <a:lumMod val="75000"/>
                  </a:schemeClr>
                </a:solidFill>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Contribuir a la creación de redes universitarias</a:t>
            </a:r>
            <a:r>
              <a:rPr lang="es-MX" sz="2200" b="1" dirty="0" smtClean="0">
                <a:latin typeface="Arial" pitchFamily="34" charset="0"/>
                <a:cs typeface="Arial" pitchFamily="34" charset="0"/>
              </a:rPr>
              <a:t> </a:t>
            </a:r>
            <a:r>
              <a:rPr lang="es-MX" sz="2200" dirty="0" smtClean="0">
                <a:latin typeface="Arial" pitchFamily="34" charset="0"/>
                <a:cs typeface="Arial" pitchFamily="34" charset="0"/>
              </a:rPr>
              <a:t>para la oferta de posgrados, la movilidad de estudiantes, profesores e investigadores, proporcionando información que avale la calidad tanto de las instituciones como de los programas que ofertan.</a:t>
            </a:r>
          </a:p>
          <a:p>
            <a:pPr marL="38100" indent="-38100">
              <a:spcAft>
                <a:spcPts val="1200"/>
              </a:spcAft>
            </a:pPr>
            <a:r>
              <a:rPr lang="es-MX" sz="2200"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Diseñar y administrar un sistema de información regional </a:t>
            </a:r>
            <a:r>
              <a:rPr lang="es-MX" sz="2200" dirty="0" smtClean="0">
                <a:latin typeface="Arial" pitchFamily="34" charset="0"/>
                <a:cs typeface="Arial" pitchFamily="34" charset="0"/>
              </a:rPr>
              <a:t>que involucre a instituciones de educación superior y programas de calidad.</a:t>
            </a:r>
          </a:p>
          <a:p>
            <a:pPr marL="38100" indent="-38100">
              <a:spcAft>
                <a:spcPts val="1200"/>
              </a:spcAft>
              <a:buNone/>
            </a:pPr>
            <a:endParaRPr lang="es-MX" sz="2200" dirty="0" smtClean="0">
              <a:latin typeface="Arial" pitchFamily="34" charset="0"/>
              <a:cs typeface="Arial" pitchFamily="34" charset="0"/>
            </a:endParaRPr>
          </a:p>
        </p:txBody>
      </p:sp>
    </p:spTree>
    <p:extLst>
      <p:ext uri="{BB962C8B-B14F-4D97-AF65-F5344CB8AC3E}">
        <p14:creationId xmlns:p14="http://schemas.microsoft.com/office/powerpoint/2010/main" val="379083098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251520" y="116632"/>
            <a:ext cx="6192688" cy="1368412"/>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Objetivos específicos</a:t>
            </a:r>
            <a:br>
              <a:rPr lang="es-MX"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CIACES</a:t>
            </a:r>
            <a:endParaRPr lang="es-ES"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251520" y="2428868"/>
            <a:ext cx="8463884" cy="2643206"/>
          </a:xfrm>
          <a:prstGeom prst="rect">
            <a:avLst/>
          </a:prstGeom>
        </p:spPr>
        <p:txBody>
          <a:bodyPr/>
          <a:lstStyle/>
          <a:p>
            <a:pPr marL="38100" indent="-38100">
              <a:spcAft>
                <a:spcPts val="1200"/>
              </a:spcAft>
            </a:pPr>
            <a:r>
              <a:rPr lang="es-MX" sz="2200"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Integrar un padrón </a:t>
            </a:r>
            <a:r>
              <a:rPr lang="es-MX" sz="2200" dirty="0" smtClean="0">
                <a:latin typeface="Arial" pitchFamily="34" charset="0"/>
                <a:cs typeface="Arial" pitchFamily="34" charset="0"/>
              </a:rPr>
              <a:t>regional de evaluadores </a:t>
            </a:r>
            <a:r>
              <a:rPr lang="es-MX" sz="2200" b="1" dirty="0" smtClean="0">
                <a:solidFill>
                  <a:schemeClr val="accent2">
                    <a:lumMod val="75000"/>
                  </a:schemeClr>
                </a:solidFill>
                <a:latin typeface="Arial" pitchFamily="34" charset="0"/>
                <a:cs typeface="Arial" pitchFamily="34" charset="0"/>
              </a:rPr>
              <a:t>e</a:t>
            </a:r>
            <a:r>
              <a:rPr lang="es-MX" sz="2200" dirty="0" smtClean="0">
                <a:solidFill>
                  <a:schemeClr val="accent2">
                    <a:lumMod val="75000"/>
                  </a:schemeClr>
                </a:solidFill>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impulsar su profesionalización</a:t>
            </a:r>
            <a:r>
              <a:rPr lang="es-MX" sz="2200" b="1" dirty="0" smtClean="0">
                <a:latin typeface="Arial" pitchFamily="34" charset="0"/>
                <a:cs typeface="Arial" pitchFamily="34" charset="0"/>
              </a:rPr>
              <a:t> </a:t>
            </a:r>
            <a:r>
              <a:rPr lang="es-MX" sz="2200" dirty="0" smtClean="0">
                <a:latin typeface="Arial" pitchFamily="34" charset="0"/>
                <a:cs typeface="Arial" pitchFamily="34" charset="0"/>
              </a:rPr>
              <a:t>y certificación.</a:t>
            </a:r>
          </a:p>
          <a:p>
            <a:pPr marL="38100" indent="-38100">
              <a:spcAft>
                <a:spcPts val="1200"/>
              </a:spcAft>
            </a:pPr>
            <a:r>
              <a:rPr lang="es-MX" sz="2200" dirty="0" smtClean="0">
                <a:latin typeface="Arial" pitchFamily="34" charset="0"/>
                <a:cs typeface="Arial" pitchFamily="34" charset="0"/>
              </a:rPr>
              <a:t> </a:t>
            </a:r>
            <a:r>
              <a:rPr lang="es-MX" sz="2200" b="1" dirty="0" smtClean="0">
                <a:solidFill>
                  <a:schemeClr val="accent2">
                    <a:lumMod val="75000"/>
                  </a:schemeClr>
                </a:solidFill>
                <a:latin typeface="Arial" pitchFamily="34" charset="0"/>
                <a:cs typeface="Arial" pitchFamily="34" charset="0"/>
              </a:rPr>
              <a:t>Evidenciar la falta de calidad y seriedad de instituciones educativas</a:t>
            </a:r>
            <a:r>
              <a:rPr lang="es-MX" sz="2200" dirty="0" smtClean="0">
                <a:latin typeface="Arial" pitchFamily="34" charset="0"/>
                <a:cs typeface="Arial" pitchFamily="34" charset="0"/>
              </a:rPr>
              <a:t> que ofertan programas en el nivel superior y organizaciones acreditadoras que no cumplen con los estándares necesarios para desarrollar estas funciones.</a:t>
            </a:r>
          </a:p>
          <a:p>
            <a:pPr marL="38100" indent="-38100">
              <a:spcAft>
                <a:spcPts val="1200"/>
              </a:spcAft>
            </a:pPr>
            <a:endParaRPr lang="es-MX" sz="2200" dirty="0" smtClean="0">
              <a:latin typeface="Arial" pitchFamily="34" charset="0"/>
              <a:cs typeface="Arial" pitchFamily="34" charset="0"/>
            </a:endParaRPr>
          </a:p>
        </p:txBody>
      </p:sp>
    </p:spTree>
    <p:extLst>
      <p:ext uri="{BB962C8B-B14F-4D97-AF65-F5344CB8AC3E}">
        <p14:creationId xmlns:p14="http://schemas.microsoft.com/office/powerpoint/2010/main" val="321186647"/>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3" name="2 Marcador de contenido"/>
          <p:cNvSpPr>
            <a:spLocks noGrp="1"/>
          </p:cNvSpPr>
          <p:nvPr>
            <p:ph idx="1"/>
          </p:nvPr>
        </p:nvSpPr>
        <p:spPr>
          <a:xfrm>
            <a:off x="214884" y="1700808"/>
            <a:ext cx="8643396" cy="4104456"/>
          </a:xfrm>
        </p:spPr>
        <p:txBody>
          <a:bodyPr>
            <a:noAutofit/>
          </a:bodyPr>
          <a:lstStyle/>
          <a:p>
            <a:pPr marL="0" indent="12700" algn="just">
              <a:buNone/>
            </a:pPr>
            <a:r>
              <a:rPr lang="es-MX" sz="2000" b="1" dirty="0" smtClean="0">
                <a:solidFill>
                  <a:srgbClr val="268317"/>
                </a:solidFill>
                <a:latin typeface="Arial" pitchFamily="34" charset="0"/>
                <a:cs typeface="Arial" pitchFamily="34" charset="0"/>
              </a:rPr>
              <a:t>La propuesta mexicana de creación del CIACES </a:t>
            </a:r>
            <a:r>
              <a:rPr lang="es-MX" sz="2000" dirty="0" smtClean="0">
                <a:latin typeface="Arial" pitchFamily="34" charset="0"/>
                <a:cs typeface="Arial" pitchFamily="34" charset="0"/>
              </a:rPr>
              <a:t>se incorporó en la declaración de los Ministros y representantes de los países iberoamericanos, </a:t>
            </a:r>
            <a:r>
              <a:rPr lang="es-MX" sz="2000" b="1" dirty="0" smtClean="0">
                <a:solidFill>
                  <a:srgbClr val="268317"/>
                </a:solidFill>
                <a:latin typeface="Arial" pitchFamily="34" charset="0"/>
                <a:cs typeface="Arial" pitchFamily="34" charset="0"/>
              </a:rPr>
              <a:t>avalado posteriormente en la XXIII Cumbre Iberoamericana de Jefes de Estado y de Gobierno</a:t>
            </a:r>
            <a:r>
              <a:rPr lang="es-MX" sz="2000" dirty="0" smtClean="0">
                <a:latin typeface="Arial" pitchFamily="34" charset="0"/>
                <a:cs typeface="Arial" pitchFamily="34" charset="0"/>
              </a:rPr>
              <a:t>; ello en el acuerdo:</a:t>
            </a:r>
          </a:p>
          <a:p>
            <a:pPr marL="0" indent="0" algn="just">
              <a:buNone/>
            </a:pPr>
            <a:endParaRPr lang="es-MX" sz="900" b="1" dirty="0" smtClean="0">
              <a:latin typeface="Arial" pitchFamily="34" charset="0"/>
              <a:cs typeface="Arial" pitchFamily="34" charset="0"/>
            </a:endParaRPr>
          </a:p>
          <a:p>
            <a:pPr marL="0" indent="0" algn="just">
              <a:buNone/>
            </a:pPr>
            <a:r>
              <a:rPr lang="es-MX" sz="2000" b="1" dirty="0" smtClean="0">
                <a:latin typeface="Arial" pitchFamily="34" charset="0"/>
                <a:cs typeface="Arial" pitchFamily="34" charset="0"/>
              </a:rPr>
              <a:t>Número 14:</a:t>
            </a:r>
          </a:p>
          <a:p>
            <a:pPr marL="0" indent="0" algn="just">
              <a:buNone/>
            </a:pPr>
            <a:endParaRPr lang="es-MX" sz="800" b="1" dirty="0" smtClean="0">
              <a:latin typeface="Arial" pitchFamily="34" charset="0"/>
              <a:cs typeface="Arial" pitchFamily="34" charset="0"/>
            </a:endParaRPr>
          </a:p>
          <a:p>
            <a:pPr algn="just"/>
            <a:r>
              <a:rPr lang="es-MX" sz="1900" dirty="0" smtClean="0">
                <a:latin typeface="Arial" pitchFamily="34" charset="0"/>
                <a:cs typeface="Arial" pitchFamily="34" charset="0"/>
              </a:rPr>
              <a:t>En materia de reconocimiento de períodos de estudio y de títulos, el esfuerzo de la consolidación de los procesos de acreditación de cada estado y los mecanismos de cooperación entre los sistemas nacionales  de evaluación de la calidad y acreditación, incluyendo la propuesta de avanzar en la posibilidad de </a:t>
            </a:r>
            <a:r>
              <a:rPr lang="es-MX" sz="1900" b="1" dirty="0" smtClean="0">
                <a:solidFill>
                  <a:schemeClr val="accent2">
                    <a:lumMod val="75000"/>
                  </a:schemeClr>
                </a:solidFill>
                <a:latin typeface="Arial" pitchFamily="34" charset="0"/>
                <a:cs typeface="Arial" pitchFamily="34" charset="0"/>
              </a:rPr>
              <a:t>constituir un Consejo </a:t>
            </a:r>
            <a:r>
              <a:rPr lang="es-MX" sz="1900" b="1" dirty="0">
                <a:solidFill>
                  <a:schemeClr val="accent2">
                    <a:lumMod val="75000"/>
                  </a:schemeClr>
                </a:solidFill>
                <a:latin typeface="Arial" pitchFamily="34" charset="0"/>
                <a:cs typeface="Arial" pitchFamily="34" charset="0"/>
              </a:rPr>
              <a:t>I</a:t>
            </a:r>
            <a:r>
              <a:rPr lang="es-MX" sz="1900" b="1" dirty="0" smtClean="0">
                <a:solidFill>
                  <a:schemeClr val="accent2">
                    <a:lumMod val="75000"/>
                  </a:schemeClr>
                </a:solidFill>
                <a:latin typeface="Arial" pitchFamily="34" charset="0"/>
                <a:cs typeface="Arial" pitchFamily="34" charset="0"/>
              </a:rPr>
              <a:t>beroamericano de Acreditación de la Educación </a:t>
            </a:r>
            <a:r>
              <a:rPr lang="es-MX" sz="1900" b="1" dirty="0">
                <a:solidFill>
                  <a:schemeClr val="accent2">
                    <a:lumMod val="75000"/>
                  </a:schemeClr>
                </a:solidFill>
                <a:latin typeface="Arial" pitchFamily="34" charset="0"/>
                <a:cs typeface="Arial" pitchFamily="34" charset="0"/>
              </a:rPr>
              <a:t>S</a:t>
            </a:r>
            <a:r>
              <a:rPr lang="es-MX" sz="1900" b="1" dirty="0" smtClean="0">
                <a:solidFill>
                  <a:schemeClr val="accent2">
                    <a:lumMod val="75000"/>
                  </a:schemeClr>
                </a:solidFill>
                <a:latin typeface="Arial" pitchFamily="34" charset="0"/>
                <a:cs typeface="Arial" pitchFamily="34" charset="0"/>
              </a:rPr>
              <a:t>uperior</a:t>
            </a:r>
            <a:r>
              <a:rPr lang="es-MX" sz="1900" dirty="0" smtClean="0">
                <a:latin typeface="Arial" pitchFamily="34" charset="0"/>
                <a:cs typeface="Arial" pitchFamily="34" charset="0"/>
              </a:rPr>
              <a:t>. Todo ello para seguir avanzando en la construcción del Espacio Iberoamericano del Conocimiento (EIC).</a:t>
            </a: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p:txBody>
      </p:sp>
      <p:sp>
        <p:nvSpPr>
          <p:cNvPr id="8" name="7 CuadroTexto"/>
          <p:cNvSpPr txBox="1"/>
          <p:nvPr/>
        </p:nvSpPr>
        <p:spPr>
          <a:xfrm>
            <a:off x="214282" y="116632"/>
            <a:ext cx="6336704" cy="1077218"/>
          </a:xfrm>
          <a:prstGeom prst="rect">
            <a:avLst/>
          </a:prstGeom>
          <a:noFill/>
        </p:spPr>
        <p:txBody>
          <a:bodyPr wrap="square">
            <a:spAutoFit/>
          </a:bodyPr>
          <a:lstStyle/>
          <a:p>
            <a:pPr>
              <a:defRPr/>
            </a:pPr>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Acuerdo Mandatario para la creación del CIACES</a:t>
            </a:r>
          </a:p>
        </p:txBody>
      </p:sp>
    </p:spTree>
    <p:extLst>
      <p:ext uri="{BB962C8B-B14F-4D97-AF65-F5344CB8AC3E}">
        <p14:creationId xmlns:p14="http://schemas.microsoft.com/office/powerpoint/2010/main" val="100961460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08138" y="0"/>
            <a:ext cx="6192688" cy="1341028"/>
          </a:xfrm>
        </p:spPr>
        <p:txBody>
          <a:bodyPr anchor="ctr"/>
          <a:lstStyle/>
          <a:p>
            <a:r>
              <a:rPr lang="es-MX" dirty="0" smtClean="0">
                <a:effectLst>
                  <a:outerShdw blurRad="38100" dist="38100" dir="2700000" algn="tl">
                    <a:srgbClr val="000000">
                      <a:alpha val="43137"/>
                    </a:srgbClr>
                  </a:outerShdw>
                </a:effectLst>
                <a:latin typeface="Arial" pitchFamily="34" charset="0"/>
                <a:cs typeface="Arial" pitchFamily="34" charset="0"/>
              </a:rPr>
              <a:t>Integración de una comisión de países</a:t>
            </a:r>
            <a:endParaRPr lang="es-ES"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6 Marcador de contenido"/>
          <p:cNvSpPr>
            <a:spLocks noGrp="1"/>
          </p:cNvSpPr>
          <p:nvPr>
            <p:ph idx="4294967295"/>
          </p:nvPr>
        </p:nvSpPr>
        <p:spPr>
          <a:xfrm>
            <a:off x="251520" y="3068960"/>
            <a:ext cx="8712968" cy="2643206"/>
          </a:xfrm>
          <a:prstGeom prst="rect">
            <a:avLst/>
          </a:prstGeom>
        </p:spPr>
        <p:txBody>
          <a:bodyPr/>
          <a:lstStyle/>
          <a:p>
            <a:pPr marL="38100" indent="-38100">
              <a:spcAft>
                <a:spcPts val="1200"/>
              </a:spcAft>
            </a:pPr>
            <a:r>
              <a:rPr lang="es-MX" sz="2200" dirty="0" smtClean="0">
                <a:latin typeface="Arial" pitchFamily="34" charset="0"/>
                <a:cs typeface="Arial" pitchFamily="34" charset="0"/>
              </a:rPr>
              <a:t> Constituir</a:t>
            </a:r>
            <a:r>
              <a:rPr lang="es-MX" sz="2200" b="1" dirty="0" smtClean="0">
                <a:solidFill>
                  <a:schemeClr val="accent2">
                    <a:lumMod val="75000"/>
                  </a:schemeClr>
                </a:solidFill>
                <a:latin typeface="Arial" pitchFamily="34" charset="0"/>
                <a:cs typeface="Arial" pitchFamily="34" charset="0"/>
              </a:rPr>
              <a:t> el Consejo Iberoamericano de Acreditación de la Educación Superior (CIACES), </a:t>
            </a:r>
            <a:r>
              <a:rPr lang="es-MX" sz="2200" dirty="0" smtClean="0">
                <a:solidFill>
                  <a:srgbClr val="000000"/>
                </a:solidFill>
                <a:latin typeface="Arial" pitchFamily="34" charset="0"/>
                <a:cs typeface="Arial" pitchFamily="34" charset="0"/>
              </a:rPr>
              <a:t>para lo que se propuso </a:t>
            </a:r>
            <a:r>
              <a:rPr lang="es-MX" sz="2200" b="1" dirty="0" smtClean="0">
                <a:solidFill>
                  <a:schemeClr val="accent2">
                    <a:lumMod val="75000"/>
                  </a:schemeClr>
                </a:solidFill>
                <a:latin typeface="Arial" pitchFamily="34" charset="0"/>
                <a:cs typeface="Arial" pitchFamily="34" charset="0"/>
              </a:rPr>
              <a:t>formar un grupo de trabajo, </a:t>
            </a:r>
            <a:r>
              <a:rPr lang="es-MX" sz="2200" dirty="0" smtClean="0">
                <a:latin typeface="Arial" pitchFamily="34" charset="0"/>
                <a:cs typeface="Arial" pitchFamily="34" charset="0"/>
              </a:rPr>
              <a:t>que quedó integrado por Argentina, Cuba, España, México Panamá y República Dominicana, pero al que se pueden sumar otros países que así lo deseen.</a:t>
            </a:r>
          </a:p>
          <a:p>
            <a:pPr marL="38100" indent="-38100">
              <a:spcAft>
                <a:spcPts val="1200"/>
              </a:spcAft>
            </a:pPr>
            <a:r>
              <a:rPr lang="es-MX" sz="2200" dirty="0" smtClean="0">
                <a:solidFill>
                  <a:srgbClr val="000000"/>
                </a:solidFill>
                <a:latin typeface="Arial" pitchFamily="34" charset="0"/>
                <a:cs typeface="Arial" pitchFamily="34" charset="0"/>
              </a:rPr>
              <a:t> La misión del grupo de trabajo es </a:t>
            </a:r>
            <a:r>
              <a:rPr lang="es-MX" sz="2200" b="1" dirty="0" smtClean="0">
                <a:solidFill>
                  <a:schemeClr val="accent2">
                    <a:lumMod val="75000"/>
                  </a:schemeClr>
                </a:solidFill>
                <a:latin typeface="Arial" pitchFamily="34" charset="0"/>
                <a:cs typeface="Arial" pitchFamily="34" charset="0"/>
              </a:rPr>
              <a:t>formular los estudios que permitan construir dicho Consejo.</a:t>
            </a:r>
            <a:endParaRPr lang="es-MX" sz="2200" dirty="0" smtClean="0">
              <a:latin typeface="Arial" pitchFamily="34" charset="0"/>
              <a:cs typeface="Arial" pitchFamily="34" charset="0"/>
            </a:endParaRPr>
          </a:p>
          <a:p>
            <a:pPr marL="38100" indent="-38100">
              <a:spcAft>
                <a:spcPts val="1200"/>
              </a:spcAft>
            </a:pPr>
            <a:endParaRPr lang="es-MX" sz="2200" dirty="0" smtClean="0">
              <a:latin typeface="Arial" pitchFamily="34" charset="0"/>
              <a:cs typeface="Arial" pitchFamily="34" charset="0"/>
            </a:endParaRPr>
          </a:p>
        </p:txBody>
      </p:sp>
      <p:sp>
        <p:nvSpPr>
          <p:cNvPr id="2" name="CuadroTexto 1"/>
          <p:cNvSpPr txBox="1"/>
          <p:nvPr/>
        </p:nvSpPr>
        <p:spPr>
          <a:xfrm>
            <a:off x="251520" y="1844824"/>
            <a:ext cx="8712968" cy="954107"/>
          </a:xfrm>
          <a:prstGeom prst="rect">
            <a:avLst/>
          </a:prstGeom>
          <a:noFill/>
        </p:spPr>
        <p:txBody>
          <a:bodyPr wrap="square" rtlCol="0">
            <a:spAutoFit/>
          </a:bodyPr>
          <a:lstStyle/>
          <a:p>
            <a:r>
              <a:rPr lang="es-MX" sz="2800" dirty="0" smtClean="0"/>
              <a:t>Dentro del Espacio Iberoamericano del Conocimiento se acordó:</a:t>
            </a:r>
            <a:endParaRPr lang="es-MX" sz="2800" dirty="0"/>
          </a:p>
        </p:txBody>
      </p:sp>
    </p:spTree>
    <p:extLst>
      <p:ext uri="{BB962C8B-B14F-4D97-AF65-F5344CB8AC3E}">
        <p14:creationId xmlns:p14="http://schemas.microsoft.com/office/powerpoint/2010/main" val="110577543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251520" y="-71462"/>
            <a:ext cx="6192688" cy="1368412"/>
          </a:xfrm>
        </p:spPr>
        <p:txBody>
          <a:bodyPr anchor="ctr"/>
          <a:lstStyle/>
          <a:p>
            <a:r>
              <a:rPr lang="es-MX" sz="2800" dirty="0" smtClean="0">
                <a:effectLst>
                  <a:outerShdw blurRad="38100" dist="38100" dir="2700000" algn="tl">
                    <a:srgbClr val="000000">
                      <a:alpha val="43137"/>
                    </a:srgbClr>
                  </a:outerShdw>
                </a:effectLst>
                <a:latin typeface="Arial" pitchFamily="34" charset="0"/>
                <a:cs typeface="Arial" pitchFamily="34" charset="0"/>
              </a:rPr>
              <a:t>Cronograma para  la constitución de CIACES</a:t>
            </a:r>
            <a:endParaRPr lang="es-ES" sz="2800" dirty="0">
              <a:effectLst>
                <a:outerShdw blurRad="38100" dist="38100" dir="2700000" algn="tl">
                  <a:srgbClr val="000000">
                    <a:alpha val="43137"/>
                  </a:srgbClr>
                </a:outerShdw>
              </a:effectLst>
              <a:latin typeface="Arial" pitchFamily="34" charset="0"/>
              <a:cs typeface="Arial" pitchFamily="34" charset="0"/>
            </a:endParaRPr>
          </a:p>
        </p:txBody>
      </p:sp>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 name="5 Tabla"/>
          <p:cNvGraphicFramePr>
            <a:graphicFrameLocks noGrp="1"/>
          </p:cNvGraphicFramePr>
          <p:nvPr/>
        </p:nvGraphicFramePr>
        <p:xfrm>
          <a:off x="251520" y="2049736"/>
          <a:ext cx="8749634" cy="4045641"/>
        </p:xfrm>
        <a:graphic>
          <a:graphicData uri="http://schemas.openxmlformats.org/drawingml/2006/table">
            <a:tbl>
              <a:tblPr/>
              <a:tblGrid>
                <a:gridCol w="3856009"/>
                <a:gridCol w="444875"/>
                <a:gridCol w="444875"/>
                <a:gridCol w="444875"/>
                <a:gridCol w="444875"/>
                <a:gridCol w="444875"/>
                <a:gridCol w="444875"/>
                <a:gridCol w="444875"/>
                <a:gridCol w="444875"/>
                <a:gridCol w="444875"/>
                <a:gridCol w="444875"/>
                <a:gridCol w="444875"/>
              </a:tblGrid>
              <a:tr h="285752">
                <a:tc rowSpan="2">
                  <a:txBody>
                    <a:bodyPr/>
                    <a:lstStyle/>
                    <a:p>
                      <a:pPr algn="ctr">
                        <a:spcAft>
                          <a:spcPts val="0"/>
                        </a:spcAft>
                      </a:pPr>
                      <a:r>
                        <a:rPr lang="es-ES" sz="1400" b="1" dirty="0">
                          <a:solidFill>
                            <a:srgbClr val="FFFFFF"/>
                          </a:solidFill>
                          <a:latin typeface="Arial" pitchFamily="34" charset="0"/>
                          <a:ea typeface="Calibri"/>
                          <a:cs typeface="Arial" pitchFamily="34" charset="0"/>
                        </a:rPr>
                        <a:t>Actividad/mes</a:t>
                      </a:r>
                      <a:endParaRPr lang="es-MX" sz="1400" dirty="0">
                        <a:latin typeface="Arial" pitchFamily="34" charset="0"/>
                        <a:ea typeface="Times New Roman"/>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gridSpan="2">
                  <a:txBody>
                    <a:bodyPr/>
                    <a:lstStyle/>
                    <a:p>
                      <a:pPr algn="ctr">
                        <a:spcAft>
                          <a:spcPts val="0"/>
                        </a:spcAft>
                      </a:pPr>
                      <a:r>
                        <a:rPr lang="es-ES" sz="1400" b="1" dirty="0">
                          <a:solidFill>
                            <a:srgbClr val="FFFFFF"/>
                          </a:solidFill>
                          <a:latin typeface="Arial" pitchFamily="34" charset="0"/>
                          <a:ea typeface="Calibri"/>
                          <a:cs typeface="Arial" pitchFamily="34" charset="0"/>
                        </a:rPr>
                        <a:t>2013</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00"/>
                    </a:solidFill>
                  </a:tcPr>
                </a:tc>
                <a:tc hMerge="1">
                  <a:txBody>
                    <a:bodyPr/>
                    <a:lstStyle/>
                    <a:p>
                      <a:endParaRPr lang="es-MX"/>
                    </a:p>
                  </a:txBody>
                  <a:tcPr/>
                </a:tc>
                <a:tc gridSpan="9">
                  <a:txBody>
                    <a:bodyPr/>
                    <a:lstStyle/>
                    <a:p>
                      <a:pPr algn="ctr">
                        <a:spcAft>
                          <a:spcPts val="0"/>
                        </a:spcAft>
                      </a:pPr>
                      <a:r>
                        <a:rPr lang="es-ES" sz="1400" b="1">
                          <a:solidFill>
                            <a:srgbClr val="FFFFFF"/>
                          </a:solidFill>
                          <a:latin typeface="Arial" pitchFamily="34" charset="0"/>
                          <a:ea typeface="Calibri"/>
                          <a:cs typeface="Arial" pitchFamily="34" charset="0"/>
                        </a:rPr>
                        <a:t>2014</a:t>
                      </a:r>
                      <a:endParaRPr lang="es-MX" sz="140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0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0480">
                <a:tc vMerge="1">
                  <a:txBody>
                    <a:bodyPr/>
                    <a:lstStyle/>
                    <a:p>
                      <a:endParaRPr lang="es-MX"/>
                    </a:p>
                  </a:txBody>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Nov</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Dic</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a:solidFill>
                            <a:srgbClr val="FFFFFF"/>
                          </a:solidFill>
                          <a:latin typeface="Arial" pitchFamily="34" charset="0"/>
                          <a:ea typeface="Calibri"/>
                          <a:cs typeface="Arial" pitchFamily="34" charset="0"/>
                        </a:rPr>
                        <a:t>Ene</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Feb</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a:solidFill>
                            <a:srgbClr val="FFFFFF"/>
                          </a:solidFill>
                          <a:latin typeface="Arial" pitchFamily="34" charset="0"/>
                          <a:ea typeface="Calibri"/>
                          <a:cs typeface="Arial" pitchFamily="34" charset="0"/>
                        </a:rPr>
                        <a:t>Mar</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Abr</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May</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Jun</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Jul</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Ago</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algn="ctr">
                        <a:spcAft>
                          <a:spcPts val="0"/>
                        </a:spcAft>
                      </a:pPr>
                      <a:r>
                        <a:rPr lang="es-ES" sz="1400" dirty="0" err="1">
                          <a:solidFill>
                            <a:srgbClr val="FFFFFF"/>
                          </a:solidFill>
                          <a:latin typeface="Arial" pitchFamily="34" charset="0"/>
                          <a:ea typeface="Calibri"/>
                          <a:cs typeface="Arial" pitchFamily="34" charset="0"/>
                        </a:rPr>
                        <a:t>Sep</a:t>
                      </a:r>
                      <a:endParaRPr lang="es-MX" sz="1400" dirty="0">
                        <a:latin typeface="Arial" pitchFamily="34" charset="0"/>
                        <a:ea typeface="Times New Roman"/>
                        <a:cs typeface="Arial" pitchFamily="34" charset="0"/>
                      </a:endParaRPr>
                    </a:p>
                  </a:txBody>
                  <a:tcPr marL="49011" marR="49011"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r>
              <a:tr h="347280">
                <a:tc>
                  <a:txBody>
                    <a:bodyPr/>
                    <a:lstStyle/>
                    <a:p>
                      <a:pPr marL="342900" lvl="0" indent="-342900" algn="l">
                        <a:buFont typeface="+mj-lt"/>
                        <a:buAutoNum type="arabicPeriod"/>
                      </a:pPr>
                      <a:r>
                        <a:rPr lang="es-ES" sz="1400" dirty="0">
                          <a:solidFill>
                            <a:srgbClr val="000000"/>
                          </a:solidFill>
                          <a:latin typeface="Arial" pitchFamily="34" charset="0"/>
                          <a:cs typeface="Arial" pitchFamily="34" charset="0"/>
                        </a:rPr>
                        <a:t>Integración </a:t>
                      </a:r>
                      <a:r>
                        <a:rPr lang="es-ES" sz="1400" dirty="0" smtClean="0">
                          <a:solidFill>
                            <a:srgbClr val="000000"/>
                          </a:solidFill>
                          <a:latin typeface="Arial" pitchFamily="34" charset="0"/>
                          <a:cs typeface="Arial" pitchFamily="34" charset="0"/>
                        </a:rPr>
                        <a:t>de una Comisión de Países</a:t>
                      </a:r>
                      <a:endParaRPr lang="es-MX" sz="14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480">
                <a:tc>
                  <a:txBody>
                    <a:bodyPr/>
                    <a:lstStyle/>
                    <a:p>
                      <a:pPr marL="342900" lvl="0" indent="-342900" algn="l">
                        <a:buFont typeface="+mj-lt"/>
                        <a:buAutoNum type="arabicPeriod" startAt="2"/>
                      </a:pPr>
                      <a:r>
                        <a:rPr lang="es-ES" sz="1400" dirty="0">
                          <a:solidFill>
                            <a:srgbClr val="000000"/>
                          </a:solidFill>
                          <a:latin typeface="Arial" pitchFamily="34" charset="0"/>
                          <a:cs typeface="Arial" pitchFamily="34" charset="0"/>
                        </a:rPr>
                        <a:t>Diseño de agenda de trabajo </a:t>
                      </a:r>
                      <a:r>
                        <a:rPr lang="es-ES" sz="1400" dirty="0" smtClean="0">
                          <a:solidFill>
                            <a:srgbClr val="000000"/>
                          </a:solidFill>
                          <a:latin typeface="Arial" pitchFamily="34" charset="0"/>
                          <a:cs typeface="Arial" pitchFamily="34" charset="0"/>
                        </a:rPr>
                        <a:t>de</a:t>
                      </a:r>
                      <a:r>
                        <a:rPr lang="es-ES" sz="1400" baseline="0" dirty="0" smtClean="0">
                          <a:solidFill>
                            <a:srgbClr val="000000"/>
                          </a:solidFill>
                          <a:latin typeface="Arial" pitchFamily="34" charset="0"/>
                          <a:cs typeface="Arial" pitchFamily="34" charset="0"/>
                        </a:rPr>
                        <a:t> la </a:t>
                      </a:r>
                      <a:r>
                        <a:rPr lang="es-ES" sz="1400" dirty="0" smtClean="0">
                          <a:solidFill>
                            <a:srgbClr val="000000"/>
                          </a:solidFill>
                          <a:latin typeface="Arial" pitchFamily="34" charset="0"/>
                          <a:cs typeface="Arial" pitchFamily="34" charset="0"/>
                        </a:rPr>
                        <a:t>Comisión de Países</a:t>
                      </a:r>
                      <a:endParaRPr lang="es-MX" sz="14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064">
                <a:tc>
                  <a:txBody>
                    <a:bodyPr/>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r>
                        <a:rPr lang="es-ES" sz="1400" dirty="0" smtClean="0">
                          <a:solidFill>
                            <a:srgbClr val="000000"/>
                          </a:solidFill>
                          <a:latin typeface="Arial" pitchFamily="34" charset="0"/>
                          <a:cs typeface="Arial" pitchFamily="34" charset="0"/>
                        </a:rPr>
                        <a:t>3.     Definición de términos de referencia del estudio para la constitución del CIACES</a:t>
                      </a:r>
                      <a:endParaRPr lang="es-MX" sz="1400" dirty="0" smtClean="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6B00"/>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6B00"/>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810">
                <a:tc>
                  <a:txBody>
                    <a:bodyPr/>
                    <a:lstStyle/>
                    <a:p>
                      <a:pPr marL="342900" lvl="0" indent="-342900" algn="l">
                        <a:buFont typeface="+mj-lt"/>
                        <a:buNone/>
                      </a:pPr>
                      <a:r>
                        <a:rPr lang="es-ES" sz="1400" dirty="0" smtClean="0">
                          <a:solidFill>
                            <a:srgbClr val="000000"/>
                          </a:solidFill>
                          <a:latin typeface="Arial" pitchFamily="34" charset="0"/>
                          <a:cs typeface="Arial" pitchFamily="34" charset="0"/>
                        </a:rPr>
                        <a:t>4.    Contratación </a:t>
                      </a:r>
                      <a:r>
                        <a:rPr lang="es-ES" sz="1400" dirty="0">
                          <a:solidFill>
                            <a:srgbClr val="000000"/>
                          </a:solidFill>
                          <a:latin typeface="Arial" pitchFamily="34" charset="0"/>
                          <a:cs typeface="Arial" pitchFamily="34" charset="0"/>
                        </a:rPr>
                        <a:t>y desarrollo del estudio</a:t>
                      </a:r>
                      <a:endParaRPr lang="es-MX" sz="14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720">
                <a:tc>
                  <a:txBody>
                    <a:bodyPr/>
                    <a:lstStyle/>
                    <a:p>
                      <a:pPr marL="342900" lvl="0" indent="-342900" algn="l">
                        <a:buFont typeface="+mj-lt"/>
                        <a:buNone/>
                      </a:pPr>
                      <a:r>
                        <a:rPr lang="es-ES" sz="1400" dirty="0" smtClean="0">
                          <a:solidFill>
                            <a:srgbClr val="000000"/>
                          </a:solidFill>
                          <a:latin typeface="Arial" pitchFamily="34" charset="0"/>
                          <a:cs typeface="Arial" pitchFamily="34" charset="0"/>
                        </a:rPr>
                        <a:t>5.    Envío del </a:t>
                      </a:r>
                      <a:r>
                        <a:rPr lang="es-ES" sz="1400" dirty="0">
                          <a:solidFill>
                            <a:srgbClr val="000000"/>
                          </a:solidFill>
                          <a:latin typeface="Arial" pitchFamily="34" charset="0"/>
                          <a:cs typeface="Arial" pitchFamily="34" charset="0"/>
                        </a:rPr>
                        <a:t>estudio para su revisión a los países de Iberoamérica</a:t>
                      </a:r>
                      <a:endParaRPr lang="es-MX" sz="14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74">
                <a:tc>
                  <a:txBody>
                    <a:bodyPr/>
                    <a:lstStyle/>
                    <a:p>
                      <a:pPr marL="342900" lvl="0" indent="-342900" algn="l">
                        <a:buFont typeface="+mj-lt"/>
                        <a:buNone/>
                      </a:pPr>
                      <a:r>
                        <a:rPr lang="es-ES" sz="1400" dirty="0" smtClean="0">
                          <a:solidFill>
                            <a:srgbClr val="000000"/>
                          </a:solidFill>
                          <a:latin typeface="Arial" pitchFamily="34" charset="0"/>
                          <a:cs typeface="Arial" pitchFamily="34" charset="0"/>
                        </a:rPr>
                        <a:t>6.     Integración </a:t>
                      </a:r>
                      <a:r>
                        <a:rPr lang="es-ES" sz="1400" dirty="0">
                          <a:solidFill>
                            <a:srgbClr val="000000"/>
                          </a:solidFill>
                          <a:latin typeface="Arial" pitchFamily="34" charset="0"/>
                          <a:cs typeface="Arial" pitchFamily="34" charset="0"/>
                        </a:rPr>
                        <a:t>final del documento del estudio</a:t>
                      </a:r>
                      <a:endParaRPr lang="es-MX" sz="14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80">
                <a:tc>
                  <a:txBody>
                    <a:bodyPr/>
                    <a:lstStyle/>
                    <a:p>
                      <a:pPr marL="342900" lvl="0" indent="-342900" algn="l">
                        <a:buFont typeface="+mj-lt"/>
                        <a:buNone/>
                      </a:pPr>
                      <a:r>
                        <a:rPr lang="es-ES" sz="1400" dirty="0" smtClean="0">
                          <a:solidFill>
                            <a:srgbClr val="000000"/>
                          </a:solidFill>
                          <a:latin typeface="Arial" pitchFamily="34" charset="0"/>
                          <a:cs typeface="Arial" pitchFamily="34" charset="0"/>
                        </a:rPr>
                        <a:t>7.    Presentación </a:t>
                      </a:r>
                      <a:r>
                        <a:rPr lang="es-ES" sz="1400" dirty="0">
                          <a:solidFill>
                            <a:srgbClr val="000000"/>
                          </a:solidFill>
                          <a:latin typeface="Arial" pitchFamily="34" charset="0"/>
                          <a:cs typeface="Arial" pitchFamily="34" charset="0"/>
                        </a:rPr>
                        <a:t>del documento del estudio para su aprobación en el </a:t>
                      </a:r>
                      <a:r>
                        <a:rPr lang="es-ES" sz="1400" dirty="0">
                          <a:latin typeface="Arial" pitchFamily="34" charset="0"/>
                          <a:cs typeface="Arial" pitchFamily="34" charset="0"/>
                        </a:rPr>
                        <a:t>Foro Iberoamericano de Responsables de Educación Superior, Ciencia e Innovación</a:t>
                      </a:r>
                      <a:endParaRPr lang="es-MX" sz="14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endParaRPr lang="es-ES" sz="1400" dirty="0">
                        <a:solidFill>
                          <a:srgbClr val="000000"/>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bl>
          </a:graphicData>
        </a:graphic>
      </p:graphicFrame>
    </p:spTree>
    <p:extLst>
      <p:ext uri="{BB962C8B-B14F-4D97-AF65-F5344CB8AC3E}">
        <p14:creationId xmlns:p14="http://schemas.microsoft.com/office/powerpoint/2010/main" val="227011400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204865"/>
            <a:ext cx="7848872" cy="1656184"/>
          </a:xfrm>
        </p:spPr>
        <p:txBody>
          <a:bodyPr>
            <a:normAutofit fontScale="90000"/>
          </a:bodyPr>
          <a:lstStyle/>
          <a:p>
            <a:r>
              <a:rPr lang="es-MX" dirty="0" smtClean="0">
                <a:effectLst>
                  <a:outerShdw blurRad="38100" dist="38100" dir="2700000" algn="tl">
                    <a:srgbClr val="000000">
                      <a:alpha val="43137"/>
                    </a:srgbClr>
                  </a:outerShdw>
                </a:effectLst>
                <a:latin typeface="Arial" pitchFamily="34" charset="0"/>
                <a:cs typeface="Arial" pitchFamily="34" charset="0"/>
              </a:rPr>
              <a:t>Red Iberoamericana para la Acreditación de la Calidad de la Educación Superior (RIACES)</a:t>
            </a:r>
          </a:p>
        </p:txBody>
      </p:sp>
    </p:spTree>
    <p:extLst>
      <p:ext uri="{BB962C8B-B14F-4D97-AF65-F5344CB8AC3E}">
        <p14:creationId xmlns:p14="http://schemas.microsoft.com/office/powerpoint/2010/main" val="3091866915"/>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3 Imagen" descr="X-Asamblea-RIACES-FINAL.jpg"/>
          <p:cNvPicPr>
            <a:picLocks noChangeAspect="1"/>
          </p:cNvPicPr>
          <p:nvPr/>
        </p:nvPicPr>
        <p:blipFill>
          <a:blip r:embed="rId3" cstate="print"/>
          <a:stretch>
            <a:fillRect/>
          </a:stretch>
        </p:blipFill>
        <p:spPr>
          <a:xfrm>
            <a:off x="1135726" y="0"/>
            <a:ext cx="6872547" cy="6858000"/>
          </a:xfrm>
          <a:prstGeom prst="rect">
            <a:avLst/>
          </a:prstGeom>
        </p:spPr>
      </p:pic>
    </p:spTree>
    <p:extLst>
      <p:ext uri="{BB962C8B-B14F-4D97-AF65-F5344CB8AC3E}">
        <p14:creationId xmlns:p14="http://schemas.microsoft.com/office/powerpoint/2010/main" val="219448256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17 Diagrama"/>
          <p:cNvGraphicFramePr/>
          <p:nvPr>
            <p:extLst>
              <p:ext uri="{D42A27DB-BD31-4B8C-83A1-F6EECF244321}">
                <p14:modId xmlns:p14="http://schemas.microsoft.com/office/powerpoint/2010/main" val="4029569183"/>
              </p:ext>
            </p:extLst>
          </p:nvPr>
        </p:nvGraphicFramePr>
        <p:xfrm>
          <a:off x="1" y="1779793"/>
          <a:ext cx="8966578" cy="500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Rectángulo"/>
          <p:cNvSpPr/>
          <p:nvPr/>
        </p:nvSpPr>
        <p:spPr>
          <a:xfrm>
            <a:off x="270060" y="271653"/>
            <a:ext cx="6016452" cy="584775"/>
          </a:xfrm>
          <a:prstGeom prst="rect">
            <a:avLst/>
          </a:prstGeom>
          <a:noFill/>
          <a:ln>
            <a:noFill/>
          </a:ln>
        </p:spPr>
        <p:txBody>
          <a:bodyPr wrap="square">
            <a:spAutoFit/>
          </a:bodyPr>
          <a:lstStyle/>
          <a:p>
            <a:pPr eaLnBrk="1" hangingPunct="1"/>
            <a:r>
              <a:rPr lang="es-MX" sz="32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¿Qué es la RIACES?</a:t>
            </a:r>
            <a:endParaRPr lang="es-ES" sz="32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0090212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graphicEl>
                                              <a:dgm id="{5F562553-116E-4750-8188-173E640E459C}"/>
                                            </p:graphicEl>
                                          </p:spTgt>
                                        </p:tgtEl>
                                        <p:attrNameLst>
                                          <p:attrName>style.visibility</p:attrName>
                                        </p:attrNameLst>
                                      </p:cBhvr>
                                      <p:to>
                                        <p:strVal val="visible"/>
                                      </p:to>
                                    </p:set>
                                    <p:animEffect transition="in" filter="slide(fromRight)">
                                      <p:cBhvr>
                                        <p:cTn id="7" dur="500"/>
                                        <p:tgtEl>
                                          <p:spTgt spid="5">
                                            <p:graphicEl>
                                              <a:dgm id="{5F562553-116E-4750-8188-173E640E459C}"/>
                                            </p:graphicEl>
                                          </p:spTgt>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
                                            <p:graphicEl>
                                              <a:dgm id="{A1CAC526-3A23-42F4-8B86-605549382835}"/>
                                            </p:graphicEl>
                                          </p:spTgt>
                                        </p:tgtEl>
                                        <p:attrNameLst>
                                          <p:attrName>style.visibility</p:attrName>
                                        </p:attrNameLst>
                                      </p:cBhvr>
                                      <p:to>
                                        <p:strVal val="visible"/>
                                      </p:to>
                                    </p:set>
                                    <p:animEffect transition="in" filter="slide(fromRight)">
                                      <p:cBhvr>
                                        <p:cTn id="11" dur="500"/>
                                        <p:tgtEl>
                                          <p:spTgt spid="5">
                                            <p:graphicEl>
                                              <a:dgm id="{A1CAC526-3A23-42F4-8B86-605549382835}"/>
                                            </p:graphicEl>
                                          </p:spTgt>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5">
                                            <p:graphicEl>
                                              <a:dgm id="{09CF41CC-7533-4423-90AA-400CEEB80277}"/>
                                            </p:graphicEl>
                                          </p:spTgt>
                                        </p:tgtEl>
                                        <p:attrNameLst>
                                          <p:attrName>style.visibility</p:attrName>
                                        </p:attrNameLst>
                                      </p:cBhvr>
                                      <p:to>
                                        <p:strVal val="visible"/>
                                      </p:to>
                                    </p:set>
                                    <p:animEffect transition="in" filter="slide(fromRight)">
                                      <p:cBhvr>
                                        <p:cTn id="15" dur="500"/>
                                        <p:tgtEl>
                                          <p:spTgt spid="5">
                                            <p:graphicEl>
                                              <a:dgm id="{09CF41CC-7533-4423-90AA-400CEEB80277}"/>
                                            </p:graphicEl>
                                          </p:spTgt>
                                        </p:tgtEl>
                                      </p:cBhvr>
                                    </p:animEffect>
                                  </p:childTnLst>
                                </p:cTn>
                              </p:par>
                            </p:childTnLst>
                          </p:cTn>
                        </p:par>
                        <p:par>
                          <p:cTn id="16" fill="hold">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8" name="3 Rectángulo"/>
          <p:cNvSpPr/>
          <p:nvPr/>
        </p:nvSpPr>
        <p:spPr>
          <a:xfrm>
            <a:off x="270060" y="271653"/>
            <a:ext cx="6016452" cy="584775"/>
          </a:xfrm>
          <a:prstGeom prst="rect">
            <a:avLst/>
          </a:prstGeom>
          <a:noFill/>
          <a:ln>
            <a:noFill/>
          </a:ln>
        </p:spPr>
        <p:txBody>
          <a:bodyPr wrap="square">
            <a:spAutoFit/>
          </a:bodyPr>
          <a:lstStyle/>
          <a:p>
            <a:pPr eaLnBrk="1" hangingPunct="1"/>
            <a:r>
              <a:rPr lang="es-MX" sz="32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¿Quiénes la integran?</a:t>
            </a:r>
            <a:endParaRPr lang="es-ES" sz="32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4 Imagen" descr="miembrosmapa"/>
          <p:cNvPicPr/>
          <p:nvPr/>
        </p:nvPicPr>
        <p:blipFill>
          <a:blip r:embed="rId3" cstate="print"/>
          <a:srcRect/>
          <a:stretch>
            <a:fillRect/>
          </a:stretch>
        </p:blipFill>
        <p:spPr bwMode="auto">
          <a:xfrm>
            <a:off x="3729061" y="1490377"/>
            <a:ext cx="5367647" cy="5367647"/>
          </a:xfrm>
          <a:prstGeom prst="rect">
            <a:avLst/>
          </a:prstGeom>
          <a:noFill/>
          <a:ln w="9525">
            <a:no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val="184470529"/>
              </p:ext>
            </p:extLst>
          </p:nvPr>
        </p:nvGraphicFramePr>
        <p:xfrm>
          <a:off x="270060" y="1189003"/>
          <a:ext cx="3386445" cy="5451804"/>
        </p:xfrm>
        <a:graphic>
          <a:graphicData uri="http://schemas.openxmlformats.org/drawingml/2006/table">
            <a:tbl>
              <a:tblPr>
                <a:tableStyleId>{BDBED569-4797-4DF1-A0F4-6AAB3CD982D8}</a:tableStyleId>
              </a:tblPr>
              <a:tblGrid>
                <a:gridCol w="1526114"/>
                <a:gridCol w="1860331"/>
              </a:tblGrid>
              <a:tr h="377055">
                <a:tc gridSpan="2">
                  <a:txBody>
                    <a:bodyPr/>
                    <a:lstStyle/>
                    <a:p>
                      <a:pPr algn="ctr">
                        <a:lnSpc>
                          <a:spcPct val="100000"/>
                        </a:lnSpc>
                        <a:spcAft>
                          <a:spcPts val="0"/>
                        </a:spcAft>
                      </a:pPr>
                      <a:r>
                        <a:rPr lang="es-MX" sz="1600" b="1" u="none" strike="noStrike" kern="1200" dirty="0">
                          <a:latin typeface="Arial" pitchFamily="34" charset="0"/>
                          <a:cs typeface="Arial" pitchFamily="34" charset="0"/>
                        </a:rPr>
                        <a:t>Organismos </a:t>
                      </a:r>
                      <a:r>
                        <a:rPr lang="es-MX" sz="1600" b="1" u="none" strike="noStrike" kern="1200" dirty="0" smtClean="0">
                          <a:latin typeface="Arial" pitchFamily="34" charset="0"/>
                          <a:cs typeface="Arial" pitchFamily="34" charset="0"/>
                        </a:rPr>
                        <a:t>Nacionales de los siguientes países</a:t>
                      </a:r>
                      <a:endParaRPr lang="es-MX" sz="1600" b="1" u="none" strike="noStrike" kern="1200" dirty="0">
                        <a:solidFill>
                          <a:srgbClr val="FFFF00"/>
                        </a:solidFill>
                        <a:latin typeface="Arial" pitchFamily="34" charset="0"/>
                        <a:ea typeface="Times New Roman"/>
                        <a:cs typeface="Arial" pitchFamily="34" charset="0"/>
                      </a:endParaRPr>
                    </a:p>
                  </a:txBody>
                  <a:tcPr marL="56400" marR="56400" marT="56400" marB="56400" anchor="ctr">
                    <a:solidFill>
                      <a:schemeClr val="accent5">
                        <a:lumMod val="60000"/>
                        <a:lumOff val="40000"/>
                      </a:schemeClr>
                    </a:solidFill>
                  </a:tcPr>
                </a:tc>
                <a:tc hMerge="1">
                  <a:txBody>
                    <a:bodyPr/>
                    <a:lstStyle/>
                    <a:p>
                      <a:endParaRPr lang="es-MX"/>
                    </a:p>
                  </a:txBody>
                  <a:tcP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Argentina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Panamá</a:t>
                      </a:r>
                      <a:endParaRPr lang="es-MX" sz="1600" u="none" dirty="0">
                        <a:solidFill>
                          <a:schemeClr val="bg1"/>
                        </a:solidFill>
                        <a:latin typeface="Arial" pitchFamily="34" charset="0"/>
                        <a:ea typeface="Calibri"/>
                        <a:cs typeface="Arial" pitchFamily="34" charset="0"/>
                      </a:endParaRPr>
                    </a:p>
                  </a:txBody>
                  <a:tcPr marL="18000" marR="18000" marT="18000" marB="18000" anchor="ct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Bolivia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Paraguay</a:t>
                      </a:r>
                      <a:endParaRPr lang="es-MX" sz="1600" u="none" dirty="0">
                        <a:solidFill>
                          <a:schemeClr val="bg1"/>
                        </a:solidFill>
                        <a:latin typeface="Arial" pitchFamily="34" charset="0"/>
                        <a:ea typeface="Calibri"/>
                        <a:cs typeface="Arial" pitchFamily="34" charset="0"/>
                      </a:endParaRPr>
                    </a:p>
                  </a:txBody>
                  <a:tcPr marL="18000" marR="18000" marT="18000" marB="18000" anchor="ct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Brasil</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Perú</a:t>
                      </a:r>
                      <a:endParaRPr lang="es-MX" sz="1600" u="none" dirty="0">
                        <a:solidFill>
                          <a:schemeClr val="bg1"/>
                        </a:solidFill>
                        <a:latin typeface="Arial" pitchFamily="34" charset="0"/>
                        <a:ea typeface="Calibri"/>
                        <a:cs typeface="Arial" pitchFamily="34" charset="0"/>
                      </a:endParaRPr>
                    </a:p>
                  </a:txBody>
                  <a:tcPr marL="18000" marR="18000" marT="18000" marB="18000" anchor="ctr"/>
                </a:tc>
              </a:tr>
              <a:tr h="445921">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Chile</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Rep. Dominicana</a:t>
                      </a:r>
                      <a:endParaRPr lang="es-MX" sz="1600" u="none" dirty="0">
                        <a:solidFill>
                          <a:schemeClr val="bg1"/>
                        </a:solidFill>
                        <a:latin typeface="Arial" pitchFamily="34" charset="0"/>
                        <a:ea typeface="Calibri"/>
                        <a:cs typeface="Arial" pitchFamily="34" charset="0"/>
                      </a:endParaRPr>
                    </a:p>
                  </a:txBody>
                  <a:tcPr marL="18000" marR="18000" marT="18000" marB="18000" anchor="ct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Colombia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Uruguay</a:t>
                      </a:r>
                      <a:endParaRPr lang="es-MX" sz="1600" u="none" dirty="0">
                        <a:solidFill>
                          <a:schemeClr val="bg1"/>
                        </a:solidFill>
                        <a:latin typeface="Arial" pitchFamily="34" charset="0"/>
                        <a:ea typeface="Calibri"/>
                        <a:cs typeface="Arial" pitchFamily="34" charset="0"/>
                      </a:endParaRPr>
                    </a:p>
                  </a:txBody>
                  <a:tcPr marL="18000" marR="18000" marT="18000" marB="18000" anchor="ct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Costa Rica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Venezuela</a:t>
                      </a:r>
                      <a:endParaRPr lang="es-MX" sz="1600" u="none" dirty="0">
                        <a:solidFill>
                          <a:schemeClr val="bg1"/>
                        </a:solidFill>
                        <a:latin typeface="Arial" pitchFamily="34" charset="0"/>
                        <a:ea typeface="Calibri"/>
                        <a:cs typeface="Arial" pitchFamily="34" charset="0"/>
                      </a:endParaRPr>
                    </a:p>
                  </a:txBody>
                  <a:tcPr marL="18000" marR="18000" marT="18000" marB="18000" anchor="ctr"/>
                </a:tc>
              </a:tr>
              <a:tr h="634853">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España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0" indent="-228600" algn="ctr">
                        <a:lnSpc>
                          <a:spcPct val="100000"/>
                        </a:lnSpc>
                        <a:spcAft>
                          <a:spcPts val="0"/>
                        </a:spcAft>
                        <a:buFont typeface="+mj-lt"/>
                        <a:buNone/>
                      </a:pPr>
                      <a:r>
                        <a:rPr lang="es-MX" sz="1600" b="1" u="none" dirty="0" smtClean="0">
                          <a:latin typeface="Arial" pitchFamily="34" charset="0"/>
                          <a:cs typeface="Arial" pitchFamily="34" charset="0"/>
                        </a:rPr>
                        <a:t>Organismos</a:t>
                      </a:r>
                      <a:r>
                        <a:rPr lang="es-MX" sz="1600" b="1" u="none" baseline="0" dirty="0" smtClean="0">
                          <a:latin typeface="Arial" pitchFamily="34" charset="0"/>
                          <a:cs typeface="Arial" pitchFamily="34" charset="0"/>
                        </a:rPr>
                        <a:t> </a:t>
                      </a:r>
                      <a:r>
                        <a:rPr lang="es-MX" sz="1600" b="1" u="none" dirty="0" smtClean="0">
                          <a:latin typeface="Arial" pitchFamily="34" charset="0"/>
                          <a:cs typeface="Arial" pitchFamily="34" charset="0"/>
                        </a:rPr>
                        <a:t>Regionales</a:t>
                      </a:r>
                      <a:endParaRPr lang="es-MX" sz="1600" b="1" u="none" dirty="0">
                        <a:solidFill>
                          <a:srgbClr val="FFFF00"/>
                        </a:solidFill>
                        <a:latin typeface="Arial" pitchFamily="34" charset="0"/>
                        <a:ea typeface="Calibri"/>
                        <a:cs typeface="Arial" pitchFamily="34" charset="0"/>
                      </a:endParaRPr>
                    </a:p>
                  </a:txBody>
                  <a:tcPr marL="56400" marR="56400" marT="56400" marB="56400" anchor="ctr">
                    <a:solidFill>
                      <a:schemeClr val="accent1">
                        <a:lumMod val="60000"/>
                        <a:lumOff val="40000"/>
                      </a:schemeClr>
                    </a:solidFill>
                  </a:tcP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México</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b="1" u="none" strike="noStrike" dirty="0">
                          <a:latin typeface="Arial" pitchFamily="34" charset="0"/>
                          <a:cs typeface="Arial" pitchFamily="34" charset="0"/>
                        </a:rPr>
                        <a:t>CCA</a:t>
                      </a:r>
                      <a:endParaRPr lang="es-MX" sz="1600" b="1" u="none" dirty="0">
                        <a:solidFill>
                          <a:schemeClr val="bg1"/>
                        </a:solidFill>
                        <a:latin typeface="Arial" pitchFamily="34" charset="0"/>
                        <a:ea typeface="Calibri"/>
                        <a:cs typeface="Arial" pitchFamily="34" charset="0"/>
                      </a:endParaRPr>
                    </a:p>
                  </a:txBody>
                  <a:tcPr marL="56400" marR="56400" marT="56400" marB="56400" anchor="ctr">
                    <a:solidFill>
                      <a:schemeClr val="accent6">
                        <a:lumMod val="20000"/>
                        <a:lumOff val="80000"/>
                      </a:schemeClr>
                    </a:solidFill>
                  </a:tcP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Nicaragua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b="1" u="none" strike="noStrike" dirty="0">
                          <a:latin typeface="Arial" pitchFamily="34" charset="0"/>
                          <a:cs typeface="Arial" pitchFamily="34" charset="0"/>
                        </a:rPr>
                        <a:t>CINDA</a:t>
                      </a:r>
                      <a:endParaRPr lang="es-MX" sz="1600" b="1" u="none" dirty="0">
                        <a:solidFill>
                          <a:schemeClr val="bg1"/>
                        </a:solidFill>
                        <a:latin typeface="Arial" pitchFamily="34" charset="0"/>
                        <a:ea typeface="Calibri"/>
                        <a:cs typeface="Arial" pitchFamily="34" charset="0"/>
                      </a:endParaRPr>
                    </a:p>
                  </a:txBody>
                  <a:tcPr marL="56400" marR="56400" marT="56400" marB="56400" anchor="ctr">
                    <a:solidFill>
                      <a:schemeClr val="accent6">
                        <a:lumMod val="20000"/>
                        <a:lumOff val="80000"/>
                      </a:schemeClr>
                    </a:solidFill>
                  </a:tcP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Cuba</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b="1" u="none" strike="noStrike" dirty="0" smtClean="0">
                          <a:latin typeface="Arial" pitchFamily="34" charset="0"/>
                          <a:cs typeface="Arial" pitchFamily="34" charset="0"/>
                        </a:rPr>
                        <a:t>CSUCA</a:t>
                      </a:r>
                      <a:endParaRPr lang="es-MX" sz="1600" b="1" u="none" dirty="0">
                        <a:solidFill>
                          <a:schemeClr val="bg1"/>
                        </a:solidFill>
                        <a:latin typeface="Arial" pitchFamily="34" charset="0"/>
                        <a:ea typeface="Calibri"/>
                        <a:cs typeface="Arial" pitchFamily="34" charset="0"/>
                      </a:endParaRPr>
                    </a:p>
                  </a:txBody>
                  <a:tcPr marL="56400" marR="56400" marT="56400" marB="56400" anchor="ctr">
                    <a:solidFill>
                      <a:schemeClr val="accent6">
                        <a:lumMod val="20000"/>
                        <a:lumOff val="80000"/>
                      </a:schemeClr>
                    </a:solidFill>
                  </a:tcP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Ecuador</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b="1" u="none" strike="noStrike" dirty="0">
                          <a:latin typeface="Arial" pitchFamily="34" charset="0"/>
                          <a:cs typeface="Arial" pitchFamily="34" charset="0"/>
                        </a:rPr>
                        <a:t>OEI</a:t>
                      </a:r>
                      <a:endParaRPr lang="es-MX" sz="1600" b="1" u="none" dirty="0">
                        <a:solidFill>
                          <a:schemeClr val="bg1"/>
                        </a:solidFill>
                        <a:latin typeface="Arial" pitchFamily="34" charset="0"/>
                        <a:ea typeface="Calibri"/>
                        <a:cs typeface="Arial" pitchFamily="34" charset="0"/>
                      </a:endParaRPr>
                    </a:p>
                  </a:txBody>
                  <a:tcPr marL="56400" marR="56400" marT="56400" marB="56400" anchor="ctr">
                    <a:solidFill>
                      <a:schemeClr val="accent6">
                        <a:lumMod val="20000"/>
                        <a:lumOff val="80000"/>
                      </a:schemeClr>
                    </a:solidFill>
                  </a:tcPr>
                </a:tc>
              </a:tr>
              <a:tr h="377055">
                <a:tc>
                  <a:txBody>
                    <a:bodyPr/>
                    <a:lstStyle/>
                    <a:p>
                      <a:pPr marL="342900" lvl="0" indent="-342900" algn="ctr">
                        <a:lnSpc>
                          <a:spcPct val="100000"/>
                        </a:lnSpc>
                        <a:spcAft>
                          <a:spcPts val="0"/>
                        </a:spcAft>
                        <a:buFont typeface="+mj-lt"/>
                        <a:buNone/>
                      </a:pPr>
                      <a:r>
                        <a:rPr lang="es-MX" sz="1600" u="none" strike="noStrike" dirty="0">
                          <a:latin typeface="Arial" pitchFamily="34" charset="0"/>
                          <a:cs typeface="Arial" pitchFamily="34" charset="0"/>
                        </a:rPr>
                        <a:t>El Salvador</a:t>
                      </a:r>
                      <a:endParaRPr lang="es-MX" sz="1600" u="none" dirty="0">
                        <a:solidFill>
                          <a:schemeClr val="bg1"/>
                        </a:solidFill>
                        <a:latin typeface="Arial" pitchFamily="34" charset="0"/>
                        <a:ea typeface="Calibri"/>
                        <a:cs typeface="Arial" pitchFamily="34" charset="0"/>
                      </a:endParaRPr>
                    </a:p>
                  </a:txBody>
                  <a:tcPr marL="56400" marR="56400" marT="56400" marB="56400" anchor="ctr"/>
                </a:tc>
                <a:tc>
                  <a:txBody>
                    <a:bodyPr/>
                    <a:lstStyle/>
                    <a:p>
                      <a:pPr marL="342900" lvl="0" indent="-342900" algn="ctr">
                        <a:lnSpc>
                          <a:spcPct val="100000"/>
                        </a:lnSpc>
                        <a:spcAft>
                          <a:spcPts val="0"/>
                        </a:spcAft>
                        <a:buFont typeface="+mj-lt"/>
                        <a:buNone/>
                      </a:pPr>
                      <a:r>
                        <a:rPr lang="es-MX" sz="1600" b="1" u="none" strike="noStrike" dirty="0">
                          <a:latin typeface="Arial" pitchFamily="34" charset="0"/>
                          <a:cs typeface="Arial" pitchFamily="34" charset="0"/>
                        </a:rPr>
                        <a:t>IESALC</a:t>
                      </a:r>
                      <a:endParaRPr lang="es-MX" sz="1600" b="1" u="none" dirty="0">
                        <a:solidFill>
                          <a:schemeClr val="bg1"/>
                        </a:solidFill>
                        <a:latin typeface="Arial" pitchFamily="34" charset="0"/>
                        <a:ea typeface="Calibri"/>
                        <a:cs typeface="Arial" pitchFamily="34" charset="0"/>
                      </a:endParaRPr>
                    </a:p>
                  </a:txBody>
                  <a:tcPr marL="56400" marR="56400" marT="56400" marB="5640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33045727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Plan de trabajo 2014</a:t>
            </a:r>
            <a:endParaRPr lang="es-MX" sz="3600" dirty="0"/>
          </a:p>
        </p:txBody>
      </p:sp>
      <p:graphicFrame>
        <p:nvGraphicFramePr>
          <p:cNvPr id="6" name="5 Tabla"/>
          <p:cNvGraphicFramePr>
            <a:graphicFrameLocks noGrp="1"/>
          </p:cNvGraphicFramePr>
          <p:nvPr>
            <p:extLst>
              <p:ext uri="{D42A27DB-BD31-4B8C-83A1-F6EECF244321}">
                <p14:modId xmlns:p14="http://schemas.microsoft.com/office/powerpoint/2010/main" val="887059124"/>
              </p:ext>
            </p:extLst>
          </p:nvPr>
        </p:nvGraphicFramePr>
        <p:xfrm>
          <a:off x="179512" y="2098050"/>
          <a:ext cx="8712968" cy="3435095"/>
        </p:xfrm>
        <a:graphic>
          <a:graphicData uri="http://schemas.openxmlformats.org/drawingml/2006/table">
            <a:tbl>
              <a:tblPr>
                <a:tableStyleId>{69C7853C-536D-4A76-A0AE-DD22124D55A5}</a:tableStyleId>
              </a:tblPr>
              <a:tblGrid>
                <a:gridCol w="2673170"/>
                <a:gridCol w="6039798"/>
              </a:tblGrid>
              <a:tr h="192126">
                <a:tc>
                  <a:txBody>
                    <a:bodyPr/>
                    <a:lstStyle/>
                    <a:p>
                      <a:pPr algn="ctr">
                        <a:lnSpc>
                          <a:spcPct val="115000"/>
                        </a:lnSpc>
                        <a:spcAft>
                          <a:spcPts val="1000"/>
                        </a:spcAft>
                      </a:pPr>
                      <a:r>
                        <a:rPr lang="es-MX" sz="1400" noProof="0" dirty="0" smtClean="0">
                          <a:solidFill>
                            <a:schemeClr val="bg1"/>
                          </a:solidFill>
                          <a:latin typeface="+mj-lt"/>
                          <a:cs typeface="Arial" pitchFamily="34" charset="0"/>
                        </a:rPr>
                        <a:t>Línea</a:t>
                      </a:r>
                      <a:r>
                        <a:rPr lang="es-MX" sz="1400" baseline="0" noProof="0" dirty="0" smtClean="0">
                          <a:solidFill>
                            <a:schemeClr val="bg1"/>
                          </a:solidFill>
                          <a:latin typeface="+mj-lt"/>
                          <a:cs typeface="Arial" pitchFamily="34" charset="0"/>
                        </a:rPr>
                        <a:t> estratégica</a:t>
                      </a:r>
                      <a:endParaRPr lang="es-MX" sz="1400" noProof="0" dirty="0">
                        <a:solidFill>
                          <a:schemeClr val="bg1"/>
                        </a:solidFill>
                        <a:latin typeface="+mj-lt"/>
                        <a:ea typeface="Cambria"/>
                        <a:cs typeface="Arial" pitchFamily="34" charset="0"/>
                      </a:endParaRPr>
                    </a:p>
                  </a:txBody>
                  <a:tcPr marL="68345" marR="68345" marT="0" marB="0">
                    <a:solidFill>
                      <a:schemeClr val="accent1">
                        <a:lumMod val="75000"/>
                      </a:schemeClr>
                    </a:solidFill>
                  </a:tcPr>
                </a:tc>
                <a:tc>
                  <a:txBody>
                    <a:bodyPr/>
                    <a:lstStyle/>
                    <a:p>
                      <a:pPr algn="ctr">
                        <a:lnSpc>
                          <a:spcPct val="115000"/>
                        </a:lnSpc>
                        <a:spcAft>
                          <a:spcPts val="1000"/>
                        </a:spcAft>
                      </a:pPr>
                      <a:r>
                        <a:rPr lang="es-MX" sz="1400" noProof="0" dirty="0" smtClean="0">
                          <a:solidFill>
                            <a:schemeClr val="bg1"/>
                          </a:solidFill>
                          <a:latin typeface="+mj-lt"/>
                          <a:cs typeface="Arial" pitchFamily="34" charset="0"/>
                        </a:rPr>
                        <a:t>Acción</a:t>
                      </a:r>
                      <a:endParaRPr lang="es-MX" sz="1400" noProof="0" dirty="0">
                        <a:solidFill>
                          <a:schemeClr val="bg1"/>
                        </a:solidFill>
                        <a:latin typeface="+mj-lt"/>
                        <a:ea typeface="Cambria"/>
                        <a:cs typeface="Arial" pitchFamily="34" charset="0"/>
                      </a:endParaRPr>
                    </a:p>
                  </a:txBody>
                  <a:tcPr marL="68345" marR="68345" marT="0" marB="0">
                    <a:solidFill>
                      <a:schemeClr val="accent1">
                        <a:lumMod val="75000"/>
                      </a:schemeClr>
                    </a:solidFill>
                  </a:tcPr>
                </a:tc>
              </a:tr>
              <a:tr h="174660">
                <a:tc rowSpan="6">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400" noProof="0" dirty="0" smtClean="0">
                          <a:latin typeface="+mj-lt"/>
                          <a:ea typeface="Cambria"/>
                          <a:cs typeface="Arial" pitchFamily="34" charset="0"/>
                        </a:rPr>
                        <a:t>Innovación</a:t>
                      </a:r>
                    </a:p>
                    <a:p>
                      <a:pPr algn="ctr">
                        <a:lnSpc>
                          <a:spcPct val="115000"/>
                        </a:lnSpc>
                        <a:spcAft>
                          <a:spcPts val="1000"/>
                        </a:spcAft>
                      </a:pPr>
                      <a:endParaRPr lang="es-MX" sz="1400" noProof="0" dirty="0">
                        <a:latin typeface="+mj-lt"/>
                        <a:ea typeface="Cambria"/>
                        <a:cs typeface="Arial" pitchFamily="34" charset="0"/>
                      </a:endParaRPr>
                    </a:p>
                  </a:txBody>
                  <a:tcPr marL="68345" marR="68345" marT="0" marB="0" anchor="ctr"/>
                </a:tc>
                <a:tc>
                  <a:txBody>
                    <a:bodyPr/>
                    <a:lstStyle/>
                    <a:p>
                      <a:pPr algn="l">
                        <a:lnSpc>
                          <a:spcPct val="115000"/>
                        </a:lnSpc>
                        <a:spcAft>
                          <a:spcPts val="1000"/>
                        </a:spcAft>
                      </a:pPr>
                      <a:r>
                        <a:rPr lang="es-MX" sz="1400" b="1" noProof="0" dirty="0" smtClean="0">
                          <a:latin typeface="+mj-lt"/>
                          <a:cs typeface="Arial" pitchFamily="34" charset="0"/>
                        </a:rPr>
                        <a:t>Desarrollar</a:t>
                      </a:r>
                      <a:r>
                        <a:rPr lang="es-MX" sz="1400" b="1" baseline="0" noProof="0" dirty="0" smtClean="0">
                          <a:latin typeface="+mj-lt"/>
                          <a:cs typeface="Arial" pitchFamily="34" charset="0"/>
                        </a:rPr>
                        <a:t> </a:t>
                      </a:r>
                      <a:r>
                        <a:rPr lang="es-MX" sz="1400" b="1" noProof="0" dirty="0" smtClean="0">
                          <a:latin typeface="+mj-lt"/>
                          <a:cs typeface="Arial" pitchFamily="34" charset="0"/>
                        </a:rPr>
                        <a:t>estudios estadísticos y de investigación </a:t>
                      </a:r>
                      <a:r>
                        <a:rPr lang="es-MX" sz="1400" noProof="0" dirty="0" smtClean="0">
                          <a:latin typeface="+mj-lt"/>
                          <a:cs typeface="Arial" pitchFamily="34" charset="0"/>
                        </a:rPr>
                        <a:t>para orientar el quehacer</a:t>
                      </a:r>
                      <a:r>
                        <a:rPr lang="es-MX" sz="1400" baseline="0" noProof="0" dirty="0" smtClean="0">
                          <a:latin typeface="+mj-lt"/>
                          <a:cs typeface="Arial" pitchFamily="34" charset="0"/>
                        </a:rPr>
                        <a:t> de autoridades educativas y grupos de estudio (asumiendo que se ha integrado la dirección académica pendiente).</a:t>
                      </a:r>
                      <a:endParaRPr lang="es-MX" sz="1400" noProof="0" dirty="0">
                        <a:latin typeface="+mj-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j-lt"/>
                          <a:ea typeface="Cambria"/>
                          <a:cs typeface="Arial" pitchFamily="34" charset="0"/>
                        </a:rPr>
                        <a:t>Instalar</a:t>
                      </a:r>
                      <a:r>
                        <a:rPr lang="es-MX" sz="1400" b="1" baseline="0" noProof="0" dirty="0" smtClean="0">
                          <a:latin typeface="+mj-lt"/>
                          <a:ea typeface="Cambria"/>
                          <a:cs typeface="Arial" pitchFamily="34" charset="0"/>
                        </a:rPr>
                        <a:t> los comités técnicos</a:t>
                      </a:r>
                      <a:r>
                        <a:rPr lang="es-MX" sz="1400" baseline="0" noProof="0" dirty="0" smtClean="0">
                          <a:latin typeface="+mj-lt"/>
                          <a:ea typeface="Cambria"/>
                          <a:cs typeface="Arial" pitchFamily="34" charset="0"/>
                        </a:rPr>
                        <a:t> que auxiliarán en los procesos de evaluación a las OA.</a:t>
                      </a:r>
                      <a:endParaRPr lang="es-MX" sz="1400" noProof="0" dirty="0" smtClean="0">
                        <a:latin typeface="+mj-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j-lt"/>
                          <a:cs typeface="Arial" pitchFamily="34" charset="0"/>
                        </a:rPr>
                        <a:t>Aplicar</a:t>
                      </a:r>
                      <a:r>
                        <a:rPr lang="es-MX" sz="1400" b="1" baseline="0" noProof="0" dirty="0" smtClean="0">
                          <a:latin typeface="+mj-lt"/>
                          <a:cs typeface="Arial" pitchFamily="34" charset="0"/>
                        </a:rPr>
                        <a:t> los </a:t>
                      </a:r>
                      <a:r>
                        <a:rPr lang="es-MX" sz="1400" b="1" noProof="0" dirty="0" smtClean="0">
                          <a:latin typeface="+mj-lt"/>
                          <a:cs typeface="Arial" pitchFamily="34" charset="0"/>
                        </a:rPr>
                        <a:t>instrumentos de autoevaluación </a:t>
                      </a:r>
                      <a:r>
                        <a:rPr lang="es-MX" sz="1400" noProof="0" dirty="0" smtClean="0">
                          <a:latin typeface="+mj-lt"/>
                          <a:cs typeface="Arial" pitchFamily="34" charset="0"/>
                        </a:rPr>
                        <a:t>a las OA e inicio formal de su evaluación (metaevaluación).</a:t>
                      </a:r>
                      <a:endParaRPr lang="es-MX" sz="1400" noProof="0" dirty="0" smtClean="0">
                        <a:latin typeface="+mj-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j-lt"/>
                          <a:cs typeface="Arial" pitchFamily="34" charset="0"/>
                        </a:rPr>
                        <a:t>Desarrollar</a:t>
                      </a:r>
                      <a:r>
                        <a:rPr lang="es-MX" sz="1400" b="1" baseline="0" noProof="0" dirty="0" smtClean="0">
                          <a:latin typeface="+mj-lt"/>
                          <a:cs typeface="Arial" pitchFamily="34" charset="0"/>
                        </a:rPr>
                        <a:t> el marco de referencia </a:t>
                      </a:r>
                      <a:r>
                        <a:rPr lang="es-MX" sz="1400" baseline="0" noProof="0" dirty="0" smtClean="0">
                          <a:latin typeface="+mj-lt"/>
                          <a:cs typeface="Arial" pitchFamily="34" charset="0"/>
                        </a:rPr>
                        <a:t>para la acreditación de programas </a:t>
                      </a:r>
                      <a:r>
                        <a:rPr lang="es-MX" sz="1400" baseline="0" noProof="0" dirty="0" err="1" smtClean="0">
                          <a:latin typeface="+mj-lt"/>
                          <a:cs typeface="Arial" pitchFamily="34" charset="0"/>
                        </a:rPr>
                        <a:t>semi</a:t>
                      </a:r>
                      <a:r>
                        <a:rPr lang="es-MX" sz="1400" baseline="0" noProof="0" dirty="0" smtClean="0">
                          <a:latin typeface="+mj-lt"/>
                          <a:cs typeface="Arial" pitchFamily="34" charset="0"/>
                        </a:rPr>
                        <a:t> presenciales y a distancia.</a:t>
                      </a:r>
                      <a:endParaRPr lang="es-MX" sz="1400" noProof="0" dirty="0" smtClean="0">
                        <a:latin typeface="+mj-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j-lt"/>
                          <a:cs typeface="Arial" pitchFamily="34" charset="0"/>
                        </a:rPr>
                        <a:t>Concluir el procedimiento </a:t>
                      </a:r>
                      <a:r>
                        <a:rPr lang="es-MX" sz="1400" noProof="0" dirty="0" smtClean="0">
                          <a:latin typeface="+mj-lt"/>
                          <a:cs typeface="Arial" pitchFamily="34" charset="0"/>
                        </a:rPr>
                        <a:t>para</a:t>
                      </a:r>
                      <a:r>
                        <a:rPr lang="es-MX" sz="1400" baseline="0" noProof="0" dirty="0" smtClean="0">
                          <a:latin typeface="+mj-lt"/>
                          <a:cs typeface="Arial" pitchFamily="34" charset="0"/>
                        </a:rPr>
                        <a:t> el</a:t>
                      </a:r>
                      <a:r>
                        <a:rPr lang="es-MX" sz="1400" noProof="0" dirty="0" smtClean="0">
                          <a:latin typeface="+mj-lt"/>
                          <a:cs typeface="Arial" pitchFamily="34" charset="0"/>
                        </a:rPr>
                        <a:t> reconocimiento de pares</a:t>
                      </a:r>
                      <a:r>
                        <a:rPr lang="es-MX" sz="1400" baseline="0" noProof="0" dirty="0" smtClean="0">
                          <a:latin typeface="+mj-lt"/>
                          <a:cs typeface="Arial" pitchFamily="34" charset="0"/>
                        </a:rPr>
                        <a:t> evaluadores con fines de certificación, iniciado en el 2013.</a:t>
                      </a:r>
                      <a:endParaRPr lang="es-MX" sz="1400" noProof="0" dirty="0" smtClean="0">
                        <a:latin typeface="+mj-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400" b="1" noProof="0" dirty="0" smtClean="0">
                          <a:latin typeface="+mj-lt"/>
                          <a:cs typeface="Arial" pitchFamily="34" charset="0"/>
                        </a:rPr>
                        <a:t>Desarrollar el procedimiento </a:t>
                      </a:r>
                      <a:r>
                        <a:rPr lang="es-MX" sz="1400" noProof="0" dirty="0" smtClean="0">
                          <a:latin typeface="+mj-lt"/>
                          <a:cs typeface="Arial" pitchFamily="34" charset="0"/>
                        </a:rPr>
                        <a:t>para el reconocimiento de</a:t>
                      </a:r>
                      <a:r>
                        <a:rPr lang="es-MX" sz="1400" baseline="0" noProof="0" dirty="0" smtClean="0">
                          <a:latin typeface="+mj-lt"/>
                          <a:cs typeface="Arial" pitchFamily="34" charset="0"/>
                        </a:rPr>
                        <a:t> organismos acreditadores internacionales que participan en México.</a:t>
                      </a:r>
                      <a:endParaRPr lang="es-MX" sz="1400" noProof="0" dirty="0" smtClean="0">
                        <a:latin typeface="+mj-lt"/>
                        <a:ea typeface="Cambria"/>
                        <a:cs typeface="Arial" pitchFamily="34" charset="0"/>
                      </a:endParaRPr>
                    </a:p>
                  </a:txBody>
                  <a:tcPr marL="68345" marR="68345" marT="0" marB="0" anchor="ctr"/>
                </a:tc>
              </a:tr>
            </a:tbl>
          </a:graphicData>
        </a:graphic>
      </p:graphicFrame>
    </p:spTree>
    <p:extLst>
      <p:ext uri="{BB962C8B-B14F-4D97-AF65-F5344CB8AC3E}">
        <p14:creationId xmlns:p14="http://schemas.microsoft.com/office/powerpoint/2010/main" val="3901234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8" name="3 Rectángulo"/>
          <p:cNvSpPr/>
          <p:nvPr/>
        </p:nvSpPr>
        <p:spPr>
          <a:xfrm>
            <a:off x="211732" y="272457"/>
            <a:ext cx="6016452" cy="584775"/>
          </a:xfrm>
          <a:prstGeom prst="rect">
            <a:avLst/>
          </a:prstGeom>
          <a:noFill/>
          <a:ln>
            <a:noFill/>
          </a:ln>
        </p:spPr>
        <p:txBody>
          <a:bodyPr wrap="square">
            <a:spAutoFit/>
          </a:bodyPr>
          <a:lstStyle/>
          <a:p>
            <a:pPr eaLnBrk="1" hangingPunct="1"/>
            <a:r>
              <a:rPr lang="es-MX" sz="32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Estructura Orgánica</a:t>
            </a:r>
            <a:endParaRPr lang="es-ES" sz="32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4 Imagen" descr="miembrosmapa"/>
          <p:cNvPicPr/>
          <p:nvPr/>
        </p:nvPicPr>
        <p:blipFill>
          <a:blip r:embed="rId3" cstate="print"/>
          <a:srcRect/>
          <a:stretch>
            <a:fillRect/>
          </a:stretch>
        </p:blipFill>
        <p:spPr bwMode="auto">
          <a:xfrm>
            <a:off x="3729061" y="1490377"/>
            <a:ext cx="5367647" cy="5367647"/>
          </a:xfrm>
          <a:prstGeom prst="rect">
            <a:avLst/>
          </a:prstGeom>
          <a:noFill/>
          <a:ln w="9525">
            <a:noFill/>
            <a:miter lim="800000"/>
            <a:headEnd/>
            <a:tailEnd/>
          </a:ln>
        </p:spPr>
      </p:pic>
      <p:graphicFrame>
        <p:nvGraphicFramePr>
          <p:cNvPr id="9" name="6 Tabla"/>
          <p:cNvGraphicFramePr>
            <a:graphicFrameLocks noGrp="1"/>
          </p:cNvGraphicFramePr>
          <p:nvPr>
            <p:extLst>
              <p:ext uri="{D42A27DB-BD31-4B8C-83A1-F6EECF244321}">
                <p14:modId xmlns:p14="http://schemas.microsoft.com/office/powerpoint/2010/main" val="826934469"/>
              </p:ext>
            </p:extLst>
          </p:nvPr>
        </p:nvGraphicFramePr>
        <p:xfrm>
          <a:off x="297711" y="1948282"/>
          <a:ext cx="3431349" cy="4623990"/>
        </p:xfrm>
        <a:graphic>
          <a:graphicData uri="http://schemas.openxmlformats.org/drawingml/2006/table">
            <a:tbl>
              <a:tblPr>
                <a:tableStyleId>{7DF18680-E054-41AD-8BC1-D1AEF772440D}</a:tableStyleId>
              </a:tblPr>
              <a:tblGrid>
                <a:gridCol w="3431349"/>
              </a:tblGrid>
              <a:tr h="4623990">
                <a:tc>
                  <a:txBody>
                    <a:bodyPr/>
                    <a:lstStyle/>
                    <a:p>
                      <a:pPr algn="l">
                        <a:lnSpc>
                          <a:spcPct val="100000"/>
                        </a:lnSpc>
                        <a:spcAft>
                          <a:spcPts val="0"/>
                        </a:spcAft>
                      </a:pPr>
                      <a:r>
                        <a:rPr lang="es-ES" sz="2000" kern="1200" dirty="0" smtClean="0">
                          <a:latin typeface="Arial" pitchFamily="34" charset="0"/>
                          <a:cs typeface="Arial" pitchFamily="34" charset="0"/>
                        </a:rPr>
                        <a:t>Sus órganos de Gobierno son:</a:t>
                      </a:r>
                    </a:p>
                    <a:p>
                      <a:pPr marL="536575" indent="-363538" algn="l">
                        <a:lnSpc>
                          <a:spcPct val="100000"/>
                        </a:lnSpc>
                        <a:spcAft>
                          <a:spcPts val="0"/>
                        </a:spcAft>
                        <a:buFont typeface="Wingdings" pitchFamily="2" charset="2"/>
                        <a:buChar char="v"/>
                      </a:pPr>
                      <a:r>
                        <a:rPr lang="es-ES" sz="2000" kern="1200" dirty="0" smtClean="0">
                          <a:latin typeface="Arial" pitchFamily="34" charset="0"/>
                          <a:cs typeface="Arial" pitchFamily="34" charset="0"/>
                        </a:rPr>
                        <a:t>Asamblea General</a:t>
                      </a:r>
                    </a:p>
                    <a:p>
                      <a:pPr marL="536575" indent="-363538" algn="l">
                        <a:lnSpc>
                          <a:spcPct val="100000"/>
                        </a:lnSpc>
                        <a:spcAft>
                          <a:spcPts val="0"/>
                        </a:spcAft>
                        <a:buFont typeface="Wingdings" pitchFamily="2" charset="2"/>
                        <a:buChar char="v"/>
                      </a:pPr>
                      <a:r>
                        <a:rPr lang="es-ES" sz="2000" kern="1200" dirty="0" smtClean="0">
                          <a:latin typeface="Arial" pitchFamily="34" charset="0"/>
                          <a:cs typeface="Arial" pitchFamily="34" charset="0"/>
                        </a:rPr>
                        <a:t>Comité Directivo</a:t>
                      </a:r>
                    </a:p>
                    <a:p>
                      <a:pPr marL="536575" indent="-363538" algn="l">
                        <a:lnSpc>
                          <a:spcPct val="100000"/>
                        </a:lnSpc>
                        <a:spcAft>
                          <a:spcPts val="0"/>
                        </a:spcAft>
                        <a:buFont typeface="Wingdings" pitchFamily="2" charset="2"/>
                        <a:buChar char="v"/>
                      </a:pPr>
                      <a:r>
                        <a:rPr lang="es-ES" sz="2000" kern="1200" dirty="0" smtClean="0">
                          <a:latin typeface="Arial" pitchFamily="34" charset="0"/>
                          <a:cs typeface="Arial" pitchFamily="34" charset="0"/>
                        </a:rPr>
                        <a:t>Presidente</a:t>
                      </a:r>
                    </a:p>
                    <a:p>
                      <a:pPr marL="536575" indent="-363538" algn="l">
                        <a:lnSpc>
                          <a:spcPct val="100000"/>
                        </a:lnSpc>
                        <a:spcAft>
                          <a:spcPts val="0"/>
                        </a:spcAft>
                        <a:buFont typeface="Wingdings" pitchFamily="2" charset="2"/>
                        <a:buChar char="v"/>
                      </a:pPr>
                      <a:r>
                        <a:rPr lang="es-ES" sz="2000" kern="1200" dirty="0" smtClean="0">
                          <a:latin typeface="Arial" pitchFamily="34" charset="0"/>
                          <a:cs typeface="Arial" pitchFamily="34" charset="0"/>
                        </a:rPr>
                        <a:t>Vicepresidente</a:t>
                      </a:r>
                    </a:p>
                    <a:p>
                      <a:pPr marL="536575" indent="-363538" algn="l">
                        <a:lnSpc>
                          <a:spcPct val="100000"/>
                        </a:lnSpc>
                        <a:spcAft>
                          <a:spcPts val="0"/>
                        </a:spcAft>
                        <a:buFont typeface="Wingdings" pitchFamily="2" charset="2"/>
                        <a:buChar char="v"/>
                      </a:pPr>
                      <a:r>
                        <a:rPr lang="es-ES" sz="2000" kern="1200" dirty="0" smtClean="0">
                          <a:latin typeface="Arial" pitchFamily="34" charset="0"/>
                          <a:cs typeface="Arial" pitchFamily="34" charset="0"/>
                        </a:rPr>
                        <a:t>Secretario</a:t>
                      </a:r>
                    </a:p>
                    <a:p>
                      <a:pPr algn="l">
                        <a:lnSpc>
                          <a:spcPct val="100000"/>
                        </a:lnSpc>
                        <a:spcAft>
                          <a:spcPts val="0"/>
                        </a:spcAft>
                      </a:pPr>
                      <a:endParaRPr lang="es-ES" sz="2000" kern="1200" dirty="0" smtClean="0">
                        <a:latin typeface="Arial" pitchFamily="34" charset="0"/>
                        <a:cs typeface="Arial" pitchFamily="34" charset="0"/>
                      </a:endParaRPr>
                    </a:p>
                    <a:p>
                      <a:pPr algn="l">
                        <a:lnSpc>
                          <a:spcPct val="100000"/>
                        </a:lnSpc>
                        <a:spcAft>
                          <a:spcPts val="0"/>
                        </a:spcAft>
                      </a:pPr>
                      <a:r>
                        <a:rPr lang="es-ES" sz="2000" kern="1200" dirty="0" smtClean="0">
                          <a:latin typeface="Arial" pitchFamily="34" charset="0"/>
                          <a:cs typeface="Arial" pitchFamily="34" charset="0"/>
                        </a:rPr>
                        <a:t>La Asamblea la integran los países asociados y el Comité Directivo está compuesto por 7 miembros con voz y voto, entre los cuales se eligen los cargos.</a:t>
                      </a:r>
                      <a:endParaRPr lang="es-MX" sz="1800" b="1" u="none" dirty="0">
                        <a:solidFill>
                          <a:schemeClr val="bg1"/>
                        </a:solidFill>
                        <a:latin typeface="Arial" pitchFamily="34" charset="0"/>
                        <a:ea typeface="Calibri"/>
                        <a:cs typeface="Arial" pitchFamily="34" charset="0"/>
                      </a:endParaRPr>
                    </a:p>
                  </a:txBody>
                  <a:tcPr marL="56400" marR="56400" marT="56400" marB="56400" anchor="ctr">
                    <a:noFill/>
                  </a:tcPr>
                </a:tc>
              </a:tr>
            </a:tbl>
          </a:graphicData>
        </a:graphic>
      </p:graphicFrame>
    </p:spTree>
    <p:extLst>
      <p:ext uri="{BB962C8B-B14F-4D97-AF65-F5344CB8AC3E}">
        <p14:creationId xmlns:p14="http://schemas.microsoft.com/office/powerpoint/2010/main" val="303062307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2500"/>
                            </p:stCondLst>
                            <p:childTnLst>
                              <p:par>
                                <p:cTn id="14" presetID="2" presetClass="entr" presetSubtype="3"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7" name="10 Rectángulo"/>
          <p:cNvSpPr/>
          <p:nvPr/>
        </p:nvSpPr>
        <p:spPr>
          <a:xfrm>
            <a:off x="350920" y="208642"/>
            <a:ext cx="5364088" cy="1077218"/>
          </a:xfrm>
          <a:prstGeom prst="rect">
            <a:avLst/>
          </a:prstGeom>
        </p:spPr>
        <p:txBody>
          <a:bodyPr wrap="square">
            <a:spAutoFit/>
          </a:bodyPr>
          <a:lstStyle/>
          <a:p>
            <a:r>
              <a:rPr lang="es-ES" sz="40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Comité Directivo </a:t>
            </a:r>
            <a:endParaRPr lang="es-ES" sz="3200" b="1"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r>
              <a:rPr lang="es-ES"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2012 – 2015 </a:t>
            </a:r>
            <a:endParaRPr lang="es-ES" sz="36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3297501436"/>
              </p:ext>
            </p:extLst>
          </p:nvPr>
        </p:nvGraphicFramePr>
        <p:xfrm>
          <a:off x="221334" y="1784705"/>
          <a:ext cx="8762355" cy="2787303"/>
        </p:xfrm>
        <a:graphic>
          <a:graphicData uri="http://schemas.openxmlformats.org/presentationml/2006/ole">
            <mc:AlternateContent xmlns:mc="http://schemas.openxmlformats.org/markup-compatibility/2006">
              <mc:Choice xmlns:v="urn:schemas-microsoft-com:vml" Requires="v">
                <p:oleObj spid="_x0000_s2061" name="Documento" r:id="rId4" imgW="6845048" imgH="1866831" progId="Word.Document.12">
                  <p:embed/>
                </p:oleObj>
              </mc:Choice>
              <mc:Fallback>
                <p:oleObj name="Documento" r:id="rId4" imgW="6845048" imgH="1866831" progId="Word.Document.12">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334" y="1784705"/>
                        <a:ext cx="8762355" cy="2787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Imagen 10"/>
          <p:cNvPicPr>
            <a:picLocks noChangeAspect="1"/>
          </p:cNvPicPr>
          <p:nvPr/>
        </p:nvPicPr>
        <p:blipFill>
          <a:blip r:embed="rId6"/>
          <a:stretch>
            <a:fillRect/>
          </a:stretch>
        </p:blipFill>
        <p:spPr>
          <a:xfrm>
            <a:off x="716554" y="4500570"/>
            <a:ext cx="1240976" cy="1642469"/>
          </a:xfrm>
          <a:prstGeom prst="rect">
            <a:avLst/>
          </a:prstGeom>
        </p:spPr>
      </p:pic>
      <p:pic>
        <p:nvPicPr>
          <p:cNvPr id="12" name="Imagen 11"/>
          <p:cNvPicPr>
            <a:picLocks noChangeAspect="1"/>
          </p:cNvPicPr>
          <p:nvPr/>
        </p:nvPicPr>
        <p:blipFill>
          <a:blip r:embed="rId7"/>
          <a:stretch>
            <a:fillRect/>
          </a:stretch>
        </p:blipFill>
        <p:spPr>
          <a:xfrm>
            <a:off x="2605532" y="4572008"/>
            <a:ext cx="2037906" cy="1465730"/>
          </a:xfrm>
          <a:prstGeom prst="rect">
            <a:avLst/>
          </a:prstGeom>
        </p:spPr>
      </p:pic>
      <p:pic>
        <p:nvPicPr>
          <p:cNvPr id="13" name="Imagen 12"/>
          <p:cNvPicPr>
            <a:picLocks noChangeAspect="1"/>
          </p:cNvPicPr>
          <p:nvPr/>
        </p:nvPicPr>
        <p:blipFill>
          <a:blip r:embed="rId8"/>
          <a:stretch>
            <a:fillRect/>
          </a:stretch>
        </p:blipFill>
        <p:spPr>
          <a:xfrm>
            <a:off x="5186802" y="4572008"/>
            <a:ext cx="1301821" cy="1607186"/>
          </a:xfrm>
          <a:prstGeom prst="rect">
            <a:avLst/>
          </a:prstGeom>
        </p:spPr>
      </p:pic>
      <p:sp>
        <p:nvSpPr>
          <p:cNvPr id="14" name="CuadroTexto 13"/>
          <p:cNvSpPr txBox="1"/>
          <p:nvPr/>
        </p:nvSpPr>
        <p:spPr>
          <a:xfrm>
            <a:off x="575433" y="6176478"/>
            <a:ext cx="1496237" cy="369332"/>
          </a:xfrm>
          <a:prstGeom prst="rect">
            <a:avLst/>
          </a:prstGeom>
          <a:noFill/>
        </p:spPr>
        <p:txBody>
          <a:bodyPr wrap="square" rtlCol="0">
            <a:spAutoFit/>
          </a:bodyPr>
          <a:lstStyle/>
          <a:p>
            <a:pPr algn="ctr"/>
            <a:r>
              <a:rPr lang="es-MX" dirty="0" smtClean="0"/>
              <a:t>Presidente</a:t>
            </a:r>
            <a:endParaRPr lang="es-MX" dirty="0"/>
          </a:p>
        </p:txBody>
      </p:sp>
      <p:sp>
        <p:nvSpPr>
          <p:cNvPr id="15" name="CuadroTexto 14"/>
          <p:cNvSpPr txBox="1"/>
          <p:nvPr/>
        </p:nvSpPr>
        <p:spPr>
          <a:xfrm>
            <a:off x="2729012" y="6179194"/>
            <a:ext cx="1792080" cy="369332"/>
          </a:xfrm>
          <a:prstGeom prst="rect">
            <a:avLst/>
          </a:prstGeom>
          <a:noFill/>
        </p:spPr>
        <p:txBody>
          <a:bodyPr wrap="square" rtlCol="0">
            <a:spAutoFit/>
          </a:bodyPr>
          <a:lstStyle/>
          <a:p>
            <a:pPr algn="ctr"/>
            <a:r>
              <a:rPr lang="es-MX" dirty="0" smtClean="0"/>
              <a:t>Vicepresidente</a:t>
            </a:r>
            <a:endParaRPr lang="es-MX" dirty="0"/>
          </a:p>
        </p:txBody>
      </p:sp>
      <p:sp>
        <p:nvSpPr>
          <p:cNvPr id="16" name="CuadroTexto 15"/>
          <p:cNvSpPr txBox="1"/>
          <p:nvPr/>
        </p:nvSpPr>
        <p:spPr>
          <a:xfrm>
            <a:off x="5072066" y="6234044"/>
            <a:ext cx="1496237" cy="369332"/>
          </a:xfrm>
          <a:prstGeom prst="rect">
            <a:avLst/>
          </a:prstGeom>
          <a:noFill/>
        </p:spPr>
        <p:txBody>
          <a:bodyPr wrap="square" rtlCol="0">
            <a:spAutoFit/>
          </a:bodyPr>
          <a:lstStyle/>
          <a:p>
            <a:pPr algn="ctr"/>
            <a:r>
              <a:rPr lang="es-MX" dirty="0" smtClean="0"/>
              <a:t>Secretario</a:t>
            </a:r>
            <a:endParaRPr lang="es-MX" dirty="0"/>
          </a:p>
        </p:txBody>
      </p:sp>
      <p:pic>
        <p:nvPicPr>
          <p:cNvPr id="18" name="17 Imagen" descr="LOGO-RIACES.jpg"/>
          <p:cNvPicPr>
            <a:picLocks noChangeAspect="1"/>
          </p:cNvPicPr>
          <p:nvPr/>
        </p:nvPicPr>
        <p:blipFill>
          <a:blip r:embed="rId9"/>
          <a:stretch>
            <a:fillRect/>
          </a:stretch>
        </p:blipFill>
        <p:spPr>
          <a:xfrm>
            <a:off x="7000892" y="4500570"/>
            <a:ext cx="1840945" cy="2025040"/>
          </a:xfrm>
          <a:prstGeom prst="rect">
            <a:avLst/>
          </a:prstGeom>
        </p:spPr>
      </p:pic>
    </p:spTree>
    <p:extLst>
      <p:ext uri="{BB962C8B-B14F-4D97-AF65-F5344CB8AC3E}">
        <p14:creationId xmlns:p14="http://schemas.microsoft.com/office/powerpoint/2010/main" val="3325545309"/>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300"/>
                                        <p:tgtEl>
                                          <p:spTgt spid="11"/>
                                        </p:tgtEl>
                                      </p:cBhvr>
                                    </p:animEffect>
                                    <p:anim calcmode="lin" valueType="num">
                                      <p:cBhvr>
                                        <p:cTn id="13" dur="1300" fill="hold"/>
                                        <p:tgtEl>
                                          <p:spTgt spid="11"/>
                                        </p:tgtEl>
                                        <p:attrNameLst>
                                          <p:attrName>ppt_x</p:attrName>
                                        </p:attrNameLst>
                                      </p:cBhvr>
                                      <p:tavLst>
                                        <p:tav tm="0">
                                          <p:val>
                                            <p:strVal val="#ppt_x"/>
                                          </p:val>
                                        </p:tav>
                                        <p:tav tm="100000">
                                          <p:val>
                                            <p:strVal val="#ppt_x"/>
                                          </p:val>
                                        </p:tav>
                                      </p:tavLst>
                                    </p:anim>
                                    <p:anim calcmode="lin" valueType="num">
                                      <p:cBhvr>
                                        <p:cTn id="14" dur="1170" decel="100000" fill="hold"/>
                                        <p:tgtEl>
                                          <p:spTgt spid="11"/>
                                        </p:tgtEl>
                                        <p:attrNameLst>
                                          <p:attrName>ppt_y</p:attrName>
                                        </p:attrNameLst>
                                      </p:cBhvr>
                                      <p:tavLst>
                                        <p:tav tm="0">
                                          <p:val>
                                            <p:strVal val="#ppt_y+1"/>
                                          </p:val>
                                        </p:tav>
                                        <p:tav tm="100000">
                                          <p:val>
                                            <p:strVal val="#ppt_y-.03"/>
                                          </p:val>
                                        </p:tav>
                                      </p:tavLst>
                                    </p:anim>
                                    <p:anim calcmode="lin" valueType="num">
                                      <p:cBhvr>
                                        <p:cTn id="15" dur="130" accel="100000" fill="hold">
                                          <p:stCondLst>
                                            <p:cond delay="1170"/>
                                          </p:stCondLst>
                                        </p:cTn>
                                        <p:tgtEl>
                                          <p:spTgt spid="11"/>
                                        </p:tgtEl>
                                        <p:attrNameLst>
                                          <p:attrName>ppt_y</p:attrName>
                                        </p:attrNameLst>
                                      </p:cBhvr>
                                      <p:tavLst>
                                        <p:tav tm="0">
                                          <p:val>
                                            <p:strVal val="#ppt_y-.03"/>
                                          </p:val>
                                        </p:tav>
                                        <p:tav tm="100000">
                                          <p:val>
                                            <p:strVal val="#ppt_y"/>
                                          </p:val>
                                        </p:tav>
                                      </p:tavLst>
                                    </p:anim>
                                  </p:childTnLst>
                                </p:cTn>
                              </p:par>
                            </p:childTnLst>
                          </p:cTn>
                        </p:par>
                        <p:par>
                          <p:cTn id="16" fill="hold">
                            <p:stCondLst>
                              <p:cond delay="1800"/>
                            </p:stCondLst>
                            <p:childTnLst>
                              <p:par>
                                <p:cTn id="17" presetID="3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300"/>
                                        <p:tgtEl>
                                          <p:spTgt spid="14"/>
                                        </p:tgtEl>
                                      </p:cBhvr>
                                    </p:animEffect>
                                    <p:anim calcmode="lin" valueType="num">
                                      <p:cBhvr>
                                        <p:cTn id="20" dur="1300" fill="hold"/>
                                        <p:tgtEl>
                                          <p:spTgt spid="14"/>
                                        </p:tgtEl>
                                        <p:attrNameLst>
                                          <p:attrName>ppt_x</p:attrName>
                                        </p:attrNameLst>
                                      </p:cBhvr>
                                      <p:tavLst>
                                        <p:tav tm="0">
                                          <p:val>
                                            <p:strVal val="#ppt_x"/>
                                          </p:val>
                                        </p:tav>
                                        <p:tav tm="100000">
                                          <p:val>
                                            <p:strVal val="#ppt_x"/>
                                          </p:val>
                                        </p:tav>
                                      </p:tavLst>
                                    </p:anim>
                                    <p:anim calcmode="lin" valueType="num">
                                      <p:cBhvr>
                                        <p:cTn id="21" dur="1170" decel="100000" fill="hold"/>
                                        <p:tgtEl>
                                          <p:spTgt spid="14"/>
                                        </p:tgtEl>
                                        <p:attrNameLst>
                                          <p:attrName>ppt_y</p:attrName>
                                        </p:attrNameLst>
                                      </p:cBhvr>
                                      <p:tavLst>
                                        <p:tav tm="0">
                                          <p:val>
                                            <p:strVal val="#ppt_y+1"/>
                                          </p:val>
                                        </p:tav>
                                        <p:tav tm="100000">
                                          <p:val>
                                            <p:strVal val="#ppt_y-.03"/>
                                          </p:val>
                                        </p:tav>
                                      </p:tavLst>
                                    </p:anim>
                                    <p:anim calcmode="lin" valueType="num">
                                      <p:cBhvr>
                                        <p:cTn id="22" dur="130" accel="100000" fill="hold">
                                          <p:stCondLst>
                                            <p:cond delay="1170"/>
                                          </p:stCondLst>
                                        </p:cTn>
                                        <p:tgtEl>
                                          <p:spTgt spid="14"/>
                                        </p:tgtEl>
                                        <p:attrNameLst>
                                          <p:attrName>ppt_y</p:attrName>
                                        </p:attrNameLst>
                                      </p:cBhvr>
                                      <p:tavLst>
                                        <p:tav tm="0">
                                          <p:val>
                                            <p:strVal val="#ppt_y-.03"/>
                                          </p:val>
                                        </p:tav>
                                        <p:tav tm="100000">
                                          <p:val>
                                            <p:strVal val="#ppt_y"/>
                                          </p:val>
                                        </p:tav>
                                      </p:tavLst>
                                    </p:anim>
                                  </p:childTnLst>
                                </p:cTn>
                              </p:par>
                            </p:childTnLst>
                          </p:cTn>
                        </p:par>
                        <p:par>
                          <p:cTn id="23" fill="hold">
                            <p:stCondLst>
                              <p:cond delay="3100"/>
                            </p:stCondLst>
                            <p:childTnLst>
                              <p:par>
                                <p:cTn id="24" presetID="37"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300"/>
                                        <p:tgtEl>
                                          <p:spTgt spid="12"/>
                                        </p:tgtEl>
                                      </p:cBhvr>
                                    </p:animEffect>
                                    <p:anim calcmode="lin" valueType="num">
                                      <p:cBhvr>
                                        <p:cTn id="27" dur="1300" fill="hold"/>
                                        <p:tgtEl>
                                          <p:spTgt spid="12"/>
                                        </p:tgtEl>
                                        <p:attrNameLst>
                                          <p:attrName>ppt_x</p:attrName>
                                        </p:attrNameLst>
                                      </p:cBhvr>
                                      <p:tavLst>
                                        <p:tav tm="0">
                                          <p:val>
                                            <p:strVal val="#ppt_x"/>
                                          </p:val>
                                        </p:tav>
                                        <p:tav tm="100000">
                                          <p:val>
                                            <p:strVal val="#ppt_x"/>
                                          </p:val>
                                        </p:tav>
                                      </p:tavLst>
                                    </p:anim>
                                    <p:anim calcmode="lin" valueType="num">
                                      <p:cBhvr>
                                        <p:cTn id="28" dur="1170" decel="100000" fill="hold"/>
                                        <p:tgtEl>
                                          <p:spTgt spid="12"/>
                                        </p:tgtEl>
                                        <p:attrNameLst>
                                          <p:attrName>ppt_y</p:attrName>
                                        </p:attrNameLst>
                                      </p:cBhvr>
                                      <p:tavLst>
                                        <p:tav tm="0">
                                          <p:val>
                                            <p:strVal val="#ppt_y+1"/>
                                          </p:val>
                                        </p:tav>
                                        <p:tav tm="100000">
                                          <p:val>
                                            <p:strVal val="#ppt_y-.03"/>
                                          </p:val>
                                        </p:tav>
                                      </p:tavLst>
                                    </p:anim>
                                    <p:anim calcmode="lin" valueType="num">
                                      <p:cBhvr>
                                        <p:cTn id="29" dur="130" accel="100000" fill="hold">
                                          <p:stCondLst>
                                            <p:cond delay="1170"/>
                                          </p:stCondLst>
                                        </p:cTn>
                                        <p:tgtEl>
                                          <p:spTgt spid="12"/>
                                        </p:tgtEl>
                                        <p:attrNameLst>
                                          <p:attrName>ppt_y</p:attrName>
                                        </p:attrNameLst>
                                      </p:cBhvr>
                                      <p:tavLst>
                                        <p:tav tm="0">
                                          <p:val>
                                            <p:strVal val="#ppt_y-.03"/>
                                          </p:val>
                                        </p:tav>
                                        <p:tav tm="100000">
                                          <p:val>
                                            <p:strVal val="#ppt_y"/>
                                          </p:val>
                                        </p:tav>
                                      </p:tavLst>
                                    </p:anim>
                                  </p:childTnLst>
                                </p:cTn>
                              </p:par>
                            </p:childTnLst>
                          </p:cTn>
                        </p:par>
                        <p:par>
                          <p:cTn id="30" fill="hold">
                            <p:stCondLst>
                              <p:cond delay="4400"/>
                            </p:stCondLst>
                            <p:childTnLst>
                              <p:par>
                                <p:cTn id="31" presetID="37"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300"/>
                                        <p:tgtEl>
                                          <p:spTgt spid="15"/>
                                        </p:tgtEl>
                                      </p:cBhvr>
                                    </p:animEffect>
                                    <p:anim calcmode="lin" valueType="num">
                                      <p:cBhvr>
                                        <p:cTn id="34" dur="1300" fill="hold"/>
                                        <p:tgtEl>
                                          <p:spTgt spid="15"/>
                                        </p:tgtEl>
                                        <p:attrNameLst>
                                          <p:attrName>ppt_x</p:attrName>
                                        </p:attrNameLst>
                                      </p:cBhvr>
                                      <p:tavLst>
                                        <p:tav tm="0">
                                          <p:val>
                                            <p:strVal val="#ppt_x"/>
                                          </p:val>
                                        </p:tav>
                                        <p:tav tm="100000">
                                          <p:val>
                                            <p:strVal val="#ppt_x"/>
                                          </p:val>
                                        </p:tav>
                                      </p:tavLst>
                                    </p:anim>
                                    <p:anim calcmode="lin" valueType="num">
                                      <p:cBhvr>
                                        <p:cTn id="35" dur="1170" decel="100000" fill="hold"/>
                                        <p:tgtEl>
                                          <p:spTgt spid="15"/>
                                        </p:tgtEl>
                                        <p:attrNameLst>
                                          <p:attrName>ppt_y</p:attrName>
                                        </p:attrNameLst>
                                      </p:cBhvr>
                                      <p:tavLst>
                                        <p:tav tm="0">
                                          <p:val>
                                            <p:strVal val="#ppt_y+1"/>
                                          </p:val>
                                        </p:tav>
                                        <p:tav tm="100000">
                                          <p:val>
                                            <p:strVal val="#ppt_y-.03"/>
                                          </p:val>
                                        </p:tav>
                                      </p:tavLst>
                                    </p:anim>
                                    <p:anim calcmode="lin" valueType="num">
                                      <p:cBhvr>
                                        <p:cTn id="36" dur="130" accel="100000" fill="hold">
                                          <p:stCondLst>
                                            <p:cond delay="1170"/>
                                          </p:stCondLst>
                                        </p:cTn>
                                        <p:tgtEl>
                                          <p:spTgt spid="15"/>
                                        </p:tgtEl>
                                        <p:attrNameLst>
                                          <p:attrName>ppt_y</p:attrName>
                                        </p:attrNameLst>
                                      </p:cBhvr>
                                      <p:tavLst>
                                        <p:tav tm="0">
                                          <p:val>
                                            <p:strVal val="#ppt_y-.03"/>
                                          </p:val>
                                        </p:tav>
                                        <p:tav tm="100000">
                                          <p:val>
                                            <p:strVal val="#ppt_y"/>
                                          </p:val>
                                        </p:tav>
                                      </p:tavLst>
                                    </p:anim>
                                  </p:childTnLst>
                                </p:cTn>
                              </p:par>
                            </p:childTnLst>
                          </p:cTn>
                        </p:par>
                        <p:par>
                          <p:cTn id="37" fill="hold">
                            <p:stCondLst>
                              <p:cond delay="5700"/>
                            </p:stCondLst>
                            <p:childTnLst>
                              <p:par>
                                <p:cTn id="38" presetID="37"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300"/>
                                        <p:tgtEl>
                                          <p:spTgt spid="13"/>
                                        </p:tgtEl>
                                      </p:cBhvr>
                                    </p:animEffect>
                                    <p:anim calcmode="lin" valueType="num">
                                      <p:cBhvr>
                                        <p:cTn id="41" dur="1300" fill="hold"/>
                                        <p:tgtEl>
                                          <p:spTgt spid="13"/>
                                        </p:tgtEl>
                                        <p:attrNameLst>
                                          <p:attrName>ppt_x</p:attrName>
                                        </p:attrNameLst>
                                      </p:cBhvr>
                                      <p:tavLst>
                                        <p:tav tm="0">
                                          <p:val>
                                            <p:strVal val="#ppt_x"/>
                                          </p:val>
                                        </p:tav>
                                        <p:tav tm="100000">
                                          <p:val>
                                            <p:strVal val="#ppt_x"/>
                                          </p:val>
                                        </p:tav>
                                      </p:tavLst>
                                    </p:anim>
                                    <p:anim calcmode="lin" valueType="num">
                                      <p:cBhvr>
                                        <p:cTn id="42" dur="1170" decel="100000" fill="hold"/>
                                        <p:tgtEl>
                                          <p:spTgt spid="13"/>
                                        </p:tgtEl>
                                        <p:attrNameLst>
                                          <p:attrName>ppt_y</p:attrName>
                                        </p:attrNameLst>
                                      </p:cBhvr>
                                      <p:tavLst>
                                        <p:tav tm="0">
                                          <p:val>
                                            <p:strVal val="#ppt_y+1"/>
                                          </p:val>
                                        </p:tav>
                                        <p:tav tm="100000">
                                          <p:val>
                                            <p:strVal val="#ppt_y-.03"/>
                                          </p:val>
                                        </p:tav>
                                      </p:tavLst>
                                    </p:anim>
                                    <p:anim calcmode="lin" valueType="num">
                                      <p:cBhvr>
                                        <p:cTn id="43" dur="130" accel="100000" fill="hold">
                                          <p:stCondLst>
                                            <p:cond delay="1170"/>
                                          </p:stCondLst>
                                        </p:cTn>
                                        <p:tgtEl>
                                          <p:spTgt spid="13"/>
                                        </p:tgtEl>
                                        <p:attrNameLst>
                                          <p:attrName>ppt_y</p:attrName>
                                        </p:attrNameLst>
                                      </p:cBhvr>
                                      <p:tavLst>
                                        <p:tav tm="0">
                                          <p:val>
                                            <p:strVal val="#ppt_y-.03"/>
                                          </p:val>
                                        </p:tav>
                                        <p:tav tm="100000">
                                          <p:val>
                                            <p:strVal val="#ppt_y"/>
                                          </p:val>
                                        </p:tav>
                                      </p:tavLst>
                                    </p:anim>
                                  </p:childTnLst>
                                </p:cTn>
                              </p:par>
                            </p:childTnLst>
                          </p:cTn>
                        </p:par>
                        <p:par>
                          <p:cTn id="44" fill="hold">
                            <p:stCondLst>
                              <p:cond delay="7000"/>
                            </p:stCondLst>
                            <p:childTnLst>
                              <p:par>
                                <p:cTn id="45" presetID="3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300"/>
                                        <p:tgtEl>
                                          <p:spTgt spid="16"/>
                                        </p:tgtEl>
                                      </p:cBhvr>
                                    </p:animEffect>
                                    <p:anim calcmode="lin" valueType="num">
                                      <p:cBhvr>
                                        <p:cTn id="48" dur="1300" fill="hold"/>
                                        <p:tgtEl>
                                          <p:spTgt spid="16"/>
                                        </p:tgtEl>
                                        <p:attrNameLst>
                                          <p:attrName>ppt_x</p:attrName>
                                        </p:attrNameLst>
                                      </p:cBhvr>
                                      <p:tavLst>
                                        <p:tav tm="0">
                                          <p:val>
                                            <p:strVal val="#ppt_x"/>
                                          </p:val>
                                        </p:tav>
                                        <p:tav tm="100000">
                                          <p:val>
                                            <p:strVal val="#ppt_x"/>
                                          </p:val>
                                        </p:tav>
                                      </p:tavLst>
                                    </p:anim>
                                    <p:anim calcmode="lin" valueType="num">
                                      <p:cBhvr>
                                        <p:cTn id="49" dur="1170" decel="100000" fill="hold"/>
                                        <p:tgtEl>
                                          <p:spTgt spid="16"/>
                                        </p:tgtEl>
                                        <p:attrNameLst>
                                          <p:attrName>ppt_y</p:attrName>
                                        </p:attrNameLst>
                                      </p:cBhvr>
                                      <p:tavLst>
                                        <p:tav tm="0">
                                          <p:val>
                                            <p:strVal val="#ppt_y+1"/>
                                          </p:val>
                                        </p:tav>
                                        <p:tav tm="100000">
                                          <p:val>
                                            <p:strVal val="#ppt_y-.03"/>
                                          </p:val>
                                        </p:tav>
                                      </p:tavLst>
                                    </p:anim>
                                    <p:anim calcmode="lin" valueType="num">
                                      <p:cBhvr>
                                        <p:cTn id="50" dur="130" accel="100000" fill="hold">
                                          <p:stCondLst>
                                            <p:cond delay="117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2 Diagrama"/>
          <p:cNvGraphicFramePr/>
          <p:nvPr>
            <p:extLst>
              <p:ext uri="{D42A27DB-BD31-4B8C-83A1-F6EECF244321}">
                <p14:modId xmlns:p14="http://schemas.microsoft.com/office/powerpoint/2010/main" val="3415601334"/>
              </p:ext>
            </p:extLst>
          </p:nvPr>
        </p:nvGraphicFramePr>
        <p:xfrm>
          <a:off x="141893" y="1560783"/>
          <a:ext cx="8875987" cy="529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10 Rectángulo"/>
          <p:cNvSpPr/>
          <p:nvPr/>
        </p:nvSpPr>
        <p:spPr>
          <a:xfrm>
            <a:off x="267512" y="116632"/>
            <a:ext cx="6876256" cy="1077218"/>
          </a:xfrm>
          <a:prstGeom prst="rect">
            <a:avLst/>
          </a:prstGeom>
        </p:spPr>
        <p:txBody>
          <a:bodyPr wrap="square">
            <a:spAutoFit/>
          </a:bodyPr>
          <a:lstStyle/>
          <a:p>
            <a:r>
              <a:rPr lang="es-E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Importancia de la Secretaría</a:t>
            </a:r>
            <a:br>
              <a:rPr lang="es-E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s-E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Trienio 2012-2015</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5147425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graphicEl>
                                              <a:dgm id="{2851A3C7-D49E-4822-B091-41DA59C72FEF}"/>
                                            </p:graphicEl>
                                          </p:spTgt>
                                        </p:tgtEl>
                                        <p:attrNameLst>
                                          <p:attrName>style.visibility</p:attrName>
                                        </p:attrNameLst>
                                      </p:cBhvr>
                                      <p:to>
                                        <p:strVal val="visible"/>
                                      </p:to>
                                    </p:set>
                                    <p:anim calcmode="lin" valueType="num">
                                      <p:cBhvr additive="base">
                                        <p:cTn id="7" dur="500" fill="hold"/>
                                        <p:tgtEl>
                                          <p:spTgt spid="18">
                                            <p:graphicEl>
                                              <a:dgm id="{2851A3C7-D49E-4822-B091-41DA59C72FE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graphicEl>
                                              <a:dgm id="{2851A3C7-D49E-4822-B091-41DA59C72FEF}"/>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8">
                                            <p:graphicEl>
                                              <a:dgm id="{EF853E2B-57C8-4463-9905-5BD7CAABCC58}"/>
                                            </p:graphicEl>
                                          </p:spTgt>
                                        </p:tgtEl>
                                        <p:attrNameLst>
                                          <p:attrName>style.visibility</p:attrName>
                                        </p:attrNameLst>
                                      </p:cBhvr>
                                      <p:to>
                                        <p:strVal val="visible"/>
                                      </p:to>
                                    </p:set>
                                    <p:anim calcmode="lin" valueType="num">
                                      <p:cBhvr additive="base">
                                        <p:cTn id="12" dur="500" fill="hold"/>
                                        <p:tgtEl>
                                          <p:spTgt spid="18">
                                            <p:graphicEl>
                                              <a:dgm id="{EF853E2B-57C8-4463-9905-5BD7CAABCC58}"/>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graphicEl>
                                              <a:dgm id="{EF853E2B-57C8-4463-9905-5BD7CAABCC58}"/>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8">
                                            <p:graphicEl>
                                              <a:dgm id="{DFD7FE09-794B-4427-9CF0-479B5714B73C}"/>
                                            </p:graphicEl>
                                          </p:spTgt>
                                        </p:tgtEl>
                                        <p:attrNameLst>
                                          <p:attrName>style.visibility</p:attrName>
                                        </p:attrNameLst>
                                      </p:cBhvr>
                                      <p:to>
                                        <p:strVal val="visible"/>
                                      </p:to>
                                    </p:set>
                                    <p:anim calcmode="lin" valueType="num">
                                      <p:cBhvr additive="base">
                                        <p:cTn id="17" dur="500" fill="hold"/>
                                        <p:tgtEl>
                                          <p:spTgt spid="18">
                                            <p:graphicEl>
                                              <a:dgm id="{DFD7FE09-794B-4427-9CF0-479B5714B73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graphicEl>
                                              <a:dgm id="{DFD7FE09-794B-4427-9CF0-479B5714B73C}"/>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graphicEl>
                                              <a:dgm id="{2323E34A-CE76-4E1C-BEEE-DE5EB2C47940}"/>
                                            </p:graphicEl>
                                          </p:spTgt>
                                        </p:tgtEl>
                                        <p:attrNameLst>
                                          <p:attrName>style.visibility</p:attrName>
                                        </p:attrNameLst>
                                      </p:cBhvr>
                                      <p:to>
                                        <p:strVal val="visible"/>
                                      </p:to>
                                    </p:set>
                                    <p:anim calcmode="lin" valueType="num">
                                      <p:cBhvr additive="base">
                                        <p:cTn id="22" dur="500" fill="hold"/>
                                        <p:tgtEl>
                                          <p:spTgt spid="18">
                                            <p:graphicEl>
                                              <a:dgm id="{2323E34A-CE76-4E1C-BEEE-DE5EB2C47940}"/>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graphicEl>
                                              <a:dgm id="{2323E34A-CE76-4E1C-BEEE-DE5EB2C47940}"/>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8">
                                            <p:graphicEl>
                                              <a:dgm id="{8B44992F-7309-4057-9D33-C640E21840A3}"/>
                                            </p:graphicEl>
                                          </p:spTgt>
                                        </p:tgtEl>
                                        <p:attrNameLst>
                                          <p:attrName>style.visibility</p:attrName>
                                        </p:attrNameLst>
                                      </p:cBhvr>
                                      <p:to>
                                        <p:strVal val="visible"/>
                                      </p:to>
                                    </p:set>
                                    <p:anim calcmode="lin" valueType="num">
                                      <p:cBhvr additive="base">
                                        <p:cTn id="27" dur="1000" fill="hold"/>
                                        <p:tgtEl>
                                          <p:spTgt spid="18">
                                            <p:graphicEl>
                                              <a:dgm id="{8B44992F-7309-4057-9D33-C640E21840A3}"/>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8">
                                            <p:graphicEl>
                                              <a:dgm id="{8B44992F-7309-4057-9D33-C640E21840A3}"/>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9"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Subtítulo"/>
          <p:cNvSpPr>
            <a:spLocks noGrp="1"/>
          </p:cNvSpPr>
          <p:nvPr>
            <p:ph type="subTitle" idx="1"/>
          </p:nvPr>
        </p:nvSpPr>
        <p:spPr bwMode="auto">
          <a:xfrm>
            <a:off x="3214718" y="3357562"/>
            <a:ext cx="5786438" cy="1073274"/>
          </a:xfrm>
          <a:noFill/>
          <a:ln>
            <a:miter lim="800000"/>
            <a:headEnd/>
            <a:tailEnd/>
          </a:ln>
        </p:spPr>
        <p:txBody>
          <a:bodyPr vert="horz" wrap="square" lIns="91440" tIns="45720" rIns="91440" bIns="45720" numCol="1" anchor="t" anchorCtr="0" compatLnSpc="1">
            <a:prstTxWarp prst="textNoShape">
              <a:avLst/>
            </a:prstTxWarp>
            <a:normAutofit/>
          </a:bodyPr>
          <a:lstStyle/>
          <a:p>
            <a:r>
              <a:rPr lang="es-MX" dirty="0" smtClean="0">
                <a:latin typeface="Arial" pitchFamily="34" charset="0"/>
                <a:cs typeface="Arial" pitchFamily="34" charset="0"/>
              </a:rPr>
              <a:t>Ing. Luis Eduardo Zedillo Ponce de León</a:t>
            </a:r>
          </a:p>
          <a:p>
            <a:r>
              <a:rPr lang="es-MX" sz="1400" dirty="0" smtClean="0">
                <a:latin typeface="Arial" pitchFamily="34" charset="0"/>
                <a:cs typeface="Arial" pitchFamily="34" charset="0"/>
              </a:rPr>
              <a:t>DIRECTOR GENERAL</a:t>
            </a:r>
          </a:p>
        </p:txBody>
      </p:sp>
      <p:sp>
        <p:nvSpPr>
          <p:cNvPr id="6" name="10 Subtítulo"/>
          <p:cNvSpPr txBox="1">
            <a:spLocks/>
          </p:cNvSpPr>
          <p:nvPr/>
        </p:nvSpPr>
        <p:spPr bwMode="auto">
          <a:xfrm>
            <a:off x="1095364" y="2578531"/>
            <a:ext cx="2262190" cy="469453"/>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lang="es-MX" dirty="0" err="1" smtClean="0">
                <a:solidFill>
                  <a:schemeClr val="bg1"/>
                </a:solidFill>
                <a:latin typeface="Arial" pitchFamily="34" charset="0"/>
                <a:cs typeface="Arial" pitchFamily="34" charset="0"/>
              </a:rPr>
              <a:t>www</a:t>
            </a:r>
            <a:r>
              <a:rPr lang="es-MX" dirty="0" smtClean="0">
                <a:solidFill>
                  <a:schemeClr val="bg1"/>
                </a:solidFill>
                <a:latin typeface="Arial" pitchFamily="34" charset="0"/>
                <a:cs typeface="Arial" pitchFamily="34" charset="0"/>
              </a:rPr>
              <a:t>.</a:t>
            </a:r>
            <a:r>
              <a:rPr kumimoji="0" lang="es-MX"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copaes.org.mx</a:t>
            </a:r>
          </a:p>
        </p:txBody>
      </p:sp>
      <p:pic>
        <p:nvPicPr>
          <p:cNvPr id="1027" name="Picture 3"/>
          <p:cNvPicPr>
            <a:picLocks noChangeAspect="1" noChangeArrowheads="1"/>
          </p:cNvPicPr>
          <p:nvPr/>
        </p:nvPicPr>
        <p:blipFill>
          <a:blip r:embed="rId3"/>
          <a:srcRect/>
          <a:stretch>
            <a:fillRect/>
          </a:stretch>
        </p:blipFill>
        <p:spPr bwMode="auto">
          <a:xfrm>
            <a:off x="1238320" y="803937"/>
            <a:ext cx="1904920" cy="1772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10 Subtítulo"/>
          <p:cNvSpPr txBox="1">
            <a:spLocks/>
          </p:cNvSpPr>
          <p:nvPr/>
        </p:nvSpPr>
        <p:spPr bwMode="auto">
          <a:xfrm>
            <a:off x="5929322" y="4196109"/>
            <a:ext cx="3071834" cy="469453"/>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lang="es-MX" dirty="0" err="1" smtClean="0">
                <a:solidFill>
                  <a:schemeClr val="bg1"/>
                </a:solidFill>
                <a:latin typeface="Arial" pitchFamily="34" charset="0"/>
                <a:cs typeface="Arial" pitchFamily="34" charset="0"/>
              </a:rPr>
              <a:t>directorgeneral@</a:t>
            </a:r>
            <a:r>
              <a:rPr kumimoji="0" lang="es-MX"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copaes.org</a:t>
            </a:r>
          </a:p>
        </p:txBody>
      </p:sp>
    </p:spTree>
  </p:cSld>
  <p:clrMapOvr>
    <a:masterClrMapping/>
  </p:clrMapOvr>
  <p:transition xmlns:p14="http://schemas.microsoft.com/office/powerpoint/2010/main">
    <p:push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Plan de trabajo 2014</a:t>
            </a:r>
            <a:endParaRPr lang="es-MX" sz="3600" dirty="0"/>
          </a:p>
        </p:txBody>
      </p:sp>
      <p:graphicFrame>
        <p:nvGraphicFramePr>
          <p:cNvPr id="6" name="5 Tabla"/>
          <p:cNvGraphicFramePr>
            <a:graphicFrameLocks noGrp="1"/>
          </p:cNvGraphicFramePr>
          <p:nvPr>
            <p:extLst>
              <p:ext uri="{D42A27DB-BD31-4B8C-83A1-F6EECF244321}">
                <p14:modId xmlns:p14="http://schemas.microsoft.com/office/powerpoint/2010/main" val="1071554617"/>
              </p:ext>
            </p:extLst>
          </p:nvPr>
        </p:nvGraphicFramePr>
        <p:xfrm>
          <a:off x="457200" y="2978257"/>
          <a:ext cx="8186766" cy="1962911"/>
        </p:xfrm>
        <a:graphic>
          <a:graphicData uri="http://schemas.openxmlformats.org/drawingml/2006/table">
            <a:tbl>
              <a:tblPr>
                <a:tableStyleId>{69C7853C-536D-4A76-A0AE-DD22124D55A5}</a:tableStyleId>
              </a:tblPr>
              <a:tblGrid>
                <a:gridCol w="2511729"/>
                <a:gridCol w="5675037"/>
              </a:tblGrid>
              <a:tr h="192126">
                <a:tc>
                  <a:txBody>
                    <a:bodyPr/>
                    <a:lstStyle/>
                    <a:p>
                      <a:pPr algn="ctr">
                        <a:lnSpc>
                          <a:spcPct val="115000"/>
                        </a:lnSpc>
                        <a:spcAft>
                          <a:spcPts val="1000"/>
                        </a:spcAft>
                      </a:pPr>
                      <a:r>
                        <a:rPr lang="es-MX" sz="1400" b="1" dirty="0" smtClean="0">
                          <a:solidFill>
                            <a:schemeClr val="bg1"/>
                          </a:solidFill>
                          <a:latin typeface="+mn-lt"/>
                          <a:cs typeface="Arial" pitchFamily="34" charset="0"/>
                        </a:rPr>
                        <a:t>Línea</a:t>
                      </a:r>
                      <a:r>
                        <a:rPr lang="es-MX" sz="1400" b="1" baseline="0" dirty="0" smtClean="0">
                          <a:solidFill>
                            <a:schemeClr val="bg1"/>
                          </a:solidFill>
                          <a:latin typeface="+mn-lt"/>
                          <a:cs typeface="Arial" pitchFamily="34" charset="0"/>
                        </a:rPr>
                        <a:t> estratégica</a:t>
                      </a:r>
                      <a:endParaRPr lang="es-MX" sz="1400" b="1" dirty="0">
                        <a:solidFill>
                          <a:schemeClr val="bg1"/>
                        </a:solidFill>
                        <a:latin typeface="+mn-lt"/>
                        <a:ea typeface="Cambria"/>
                        <a:cs typeface="Arial" pitchFamily="34" charset="0"/>
                      </a:endParaRPr>
                    </a:p>
                  </a:txBody>
                  <a:tcPr marL="68345" marR="68345" marT="0" marB="0">
                    <a:solidFill>
                      <a:schemeClr val="accent1">
                        <a:lumMod val="75000"/>
                      </a:schemeClr>
                    </a:solidFill>
                  </a:tcPr>
                </a:tc>
                <a:tc>
                  <a:txBody>
                    <a:bodyPr/>
                    <a:lstStyle/>
                    <a:p>
                      <a:pPr algn="ctr">
                        <a:lnSpc>
                          <a:spcPct val="115000"/>
                        </a:lnSpc>
                        <a:spcAft>
                          <a:spcPts val="1000"/>
                        </a:spcAft>
                      </a:pPr>
                      <a:r>
                        <a:rPr lang="es-MX" sz="1400" b="1" dirty="0" smtClean="0">
                          <a:solidFill>
                            <a:schemeClr val="bg1"/>
                          </a:solidFill>
                          <a:latin typeface="+mn-lt"/>
                          <a:cs typeface="Arial" pitchFamily="34" charset="0"/>
                        </a:rPr>
                        <a:t>Acción</a:t>
                      </a:r>
                      <a:endParaRPr lang="es-MX" sz="1400" b="1" dirty="0">
                        <a:solidFill>
                          <a:schemeClr val="bg1"/>
                        </a:solidFill>
                        <a:latin typeface="+mn-lt"/>
                        <a:ea typeface="Cambria"/>
                        <a:cs typeface="Arial" pitchFamily="34" charset="0"/>
                      </a:endParaRPr>
                    </a:p>
                  </a:txBody>
                  <a:tcPr marL="68345" marR="68345" marT="0" marB="0">
                    <a:solidFill>
                      <a:schemeClr val="accent1">
                        <a:lumMod val="75000"/>
                      </a:schemeClr>
                    </a:solidFill>
                  </a:tcPr>
                </a:tc>
              </a:tr>
              <a:tr h="349319">
                <a:tc rowSpan="3">
                  <a:txBody>
                    <a:bodyPr/>
                    <a:lstStyle/>
                    <a:p>
                      <a:pPr algn="ctr">
                        <a:lnSpc>
                          <a:spcPct val="115000"/>
                        </a:lnSpc>
                        <a:spcAft>
                          <a:spcPts val="1000"/>
                        </a:spcAft>
                      </a:pPr>
                      <a:r>
                        <a:rPr lang="es-MX" sz="1400" dirty="0" smtClean="0">
                          <a:latin typeface="+mn-lt"/>
                          <a:ea typeface="Cambria"/>
                          <a:cs typeface="Arial" pitchFamily="34" charset="0"/>
                        </a:rPr>
                        <a:t>Vinculación</a:t>
                      </a:r>
                      <a:endParaRPr lang="es-MX" sz="1400" dirty="0">
                        <a:latin typeface="+mn-lt"/>
                        <a:ea typeface="Cambria"/>
                        <a:cs typeface="Arial" pitchFamily="34" charset="0"/>
                      </a:endParaRPr>
                    </a:p>
                  </a:txBody>
                  <a:tcPr marL="68345" marR="68345" marT="0" marB="0" anchor="ctr"/>
                </a:tc>
                <a:tc>
                  <a:txBody>
                    <a:bodyPr/>
                    <a:lstStyle/>
                    <a:p>
                      <a:pPr algn="l">
                        <a:lnSpc>
                          <a:spcPct val="115000"/>
                        </a:lnSpc>
                        <a:spcAft>
                          <a:spcPts val="1000"/>
                        </a:spcAft>
                      </a:pPr>
                      <a:r>
                        <a:rPr lang="es-MX" sz="1400" b="1" dirty="0" smtClean="0">
                          <a:latin typeface="+mn-lt"/>
                          <a:cs typeface="Arial" pitchFamily="34" charset="0"/>
                        </a:rPr>
                        <a:t>Intensificar la coordinación </a:t>
                      </a:r>
                      <a:r>
                        <a:rPr lang="es-MX" sz="1400" dirty="0" smtClean="0">
                          <a:latin typeface="+mn-lt"/>
                          <a:cs typeface="Arial" pitchFamily="34" charset="0"/>
                        </a:rPr>
                        <a:t>con organismos del</a:t>
                      </a:r>
                      <a:r>
                        <a:rPr lang="es-MX" sz="1400" baseline="0" dirty="0" smtClean="0">
                          <a:latin typeface="+mn-lt"/>
                          <a:cs typeface="Arial" pitchFamily="34" charset="0"/>
                        </a:rPr>
                        <a:t> sistema nacional de evaluación, certificación y acreditación.</a:t>
                      </a:r>
                      <a:endParaRPr lang="es-MX" sz="1400" dirty="0">
                        <a:latin typeface="+mn-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algn="l">
                        <a:lnSpc>
                          <a:spcPct val="115000"/>
                        </a:lnSpc>
                        <a:spcAft>
                          <a:spcPts val="1000"/>
                        </a:spcAft>
                      </a:pPr>
                      <a:r>
                        <a:rPr lang="es-MX" sz="1400" b="1" dirty="0" smtClean="0">
                          <a:latin typeface="+mn-lt"/>
                          <a:ea typeface="Cambria"/>
                          <a:cs typeface="Arial" pitchFamily="34" charset="0"/>
                        </a:rPr>
                        <a:t>Avanzar</a:t>
                      </a:r>
                      <a:r>
                        <a:rPr lang="es-MX" sz="1400" b="1" baseline="0" dirty="0" smtClean="0">
                          <a:latin typeface="+mn-lt"/>
                          <a:ea typeface="Cambria"/>
                          <a:cs typeface="Arial" pitchFamily="34" charset="0"/>
                        </a:rPr>
                        <a:t> en</a:t>
                      </a:r>
                      <a:r>
                        <a:rPr lang="es-MX" sz="1400" b="1" dirty="0" smtClean="0">
                          <a:latin typeface="+mn-lt"/>
                          <a:ea typeface="Cambria"/>
                          <a:cs typeface="Arial" pitchFamily="34" charset="0"/>
                        </a:rPr>
                        <a:t> la firma de convenios </a:t>
                      </a:r>
                      <a:r>
                        <a:rPr lang="es-MX" sz="1400" dirty="0" smtClean="0">
                          <a:latin typeface="+mn-lt"/>
                          <a:ea typeface="Cambria"/>
                          <a:cs typeface="Arial" pitchFamily="34" charset="0"/>
                        </a:rPr>
                        <a:t>con las Entidades</a:t>
                      </a:r>
                      <a:r>
                        <a:rPr lang="es-MX" sz="1400" baseline="0" dirty="0" smtClean="0">
                          <a:latin typeface="+mn-lt"/>
                          <a:ea typeface="Cambria"/>
                          <a:cs typeface="Arial" pitchFamily="34" charset="0"/>
                        </a:rPr>
                        <a:t> Federativas para promover la acreditación.</a:t>
                      </a:r>
                      <a:endParaRPr lang="es-MX" sz="1400" dirty="0">
                        <a:latin typeface="+mn-lt"/>
                        <a:ea typeface="Cambria"/>
                        <a:cs typeface="Arial" pitchFamily="34" charset="0"/>
                      </a:endParaRPr>
                    </a:p>
                  </a:txBody>
                  <a:tcPr marL="68345" marR="68345" marT="0" marB="0" anchor="ctr"/>
                </a:tc>
              </a:tr>
              <a:tr h="174660">
                <a:tc vMerge="1">
                  <a:txBody>
                    <a:bodyPr/>
                    <a:lstStyle/>
                    <a:p>
                      <a:pPr algn="ctr">
                        <a:lnSpc>
                          <a:spcPct val="115000"/>
                        </a:lnSpc>
                        <a:spcAft>
                          <a:spcPts val="1000"/>
                        </a:spcAft>
                      </a:pPr>
                      <a:endParaRPr lang="es-MX" sz="1400" dirty="0">
                        <a:latin typeface="Arial" pitchFamily="34" charset="0"/>
                        <a:ea typeface="Cambria"/>
                        <a:cs typeface="Arial" pitchFamily="34" charset="0"/>
                      </a:endParaRPr>
                    </a:p>
                  </a:txBody>
                  <a:tcPr marL="68345" marR="68345" marT="0" marB="0"/>
                </a:tc>
                <a:tc>
                  <a:txBody>
                    <a:bodyPr/>
                    <a:lstStyle/>
                    <a:p>
                      <a:pPr algn="l">
                        <a:lnSpc>
                          <a:spcPct val="115000"/>
                        </a:lnSpc>
                        <a:spcAft>
                          <a:spcPts val="1000"/>
                        </a:spcAft>
                      </a:pPr>
                      <a:r>
                        <a:rPr lang="es-MX" sz="1400" b="1" dirty="0" smtClean="0">
                          <a:latin typeface="+mn-lt"/>
                          <a:ea typeface="Cambria"/>
                          <a:cs typeface="Arial" pitchFamily="34" charset="0"/>
                        </a:rPr>
                        <a:t>Establecer</a:t>
                      </a:r>
                      <a:r>
                        <a:rPr lang="es-MX" sz="1400" b="1" baseline="0" dirty="0" smtClean="0">
                          <a:latin typeface="+mn-lt"/>
                          <a:ea typeface="Cambria"/>
                          <a:cs typeface="Arial" pitchFamily="34" charset="0"/>
                        </a:rPr>
                        <a:t> mecanismos de coordinación </a:t>
                      </a:r>
                      <a:r>
                        <a:rPr lang="es-MX" sz="1400" baseline="0" dirty="0" smtClean="0">
                          <a:latin typeface="+mn-lt"/>
                          <a:ea typeface="Cambria"/>
                          <a:cs typeface="Arial" pitchFamily="34" charset="0"/>
                        </a:rPr>
                        <a:t>de las bases de datos del </a:t>
                      </a:r>
                      <a:r>
                        <a:rPr lang="es-MX" sz="1400" baseline="0" noProof="0" dirty="0" smtClean="0">
                          <a:latin typeface="+mn-lt"/>
                          <a:ea typeface="Cambria"/>
                          <a:cs typeface="Arial" pitchFamily="34" charset="0"/>
                        </a:rPr>
                        <a:t>Sistema</a:t>
                      </a:r>
                      <a:r>
                        <a:rPr lang="es-MX" sz="1400" baseline="0" dirty="0" smtClean="0">
                          <a:latin typeface="+mn-lt"/>
                          <a:ea typeface="Cambria"/>
                          <a:cs typeface="Arial" pitchFamily="34" charset="0"/>
                        </a:rPr>
                        <a:t> Integral de Información para la Acreditación, SIIAC (DGESU, ANUIES y FIMPES).</a:t>
                      </a:r>
                      <a:endParaRPr lang="es-MX" sz="1400" dirty="0">
                        <a:latin typeface="+mn-lt"/>
                        <a:ea typeface="Cambria"/>
                        <a:cs typeface="Arial" pitchFamily="34" charset="0"/>
                      </a:endParaRPr>
                    </a:p>
                  </a:txBody>
                  <a:tcPr marL="68345" marR="68345" marT="0" marB="0" anchor="ctr"/>
                </a:tc>
              </a:tr>
            </a:tbl>
          </a:graphicData>
        </a:graphic>
      </p:graphicFrame>
    </p:spTree>
    <p:extLst>
      <p:ext uri="{BB962C8B-B14F-4D97-AF65-F5344CB8AC3E}">
        <p14:creationId xmlns:p14="http://schemas.microsoft.com/office/powerpoint/2010/main" val="41614791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Plan de trabajo 2014</a:t>
            </a:r>
            <a:endParaRPr lang="es-MX" sz="3600" dirty="0"/>
          </a:p>
        </p:txBody>
      </p:sp>
      <p:graphicFrame>
        <p:nvGraphicFramePr>
          <p:cNvPr id="4" name="3 Tabla"/>
          <p:cNvGraphicFramePr>
            <a:graphicFrameLocks noGrp="1"/>
          </p:cNvGraphicFramePr>
          <p:nvPr>
            <p:extLst>
              <p:ext uri="{D42A27DB-BD31-4B8C-83A1-F6EECF244321}">
                <p14:modId xmlns:p14="http://schemas.microsoft.com/office/powerpoint/2010/main" val="2740358974"/>
              </p:ext>
            </p:extLst>
          </p:nvPr>
        </p:nvGraphicFramePr>
        <p:xfrm>
          <a:off x="107504" y="1916832"/>
          <a:ext cx="8856984" cy="4680520"/>
        </p:xfrm>
        <a:graphic>
          <a:graphicData uri="http://schemas.openxmlformats.org/drawingml/2006/table">
            <a:tbl>
              <a:tblPr>
                <a:tableStyleId>{69C7853C-536D-4A76-A0AE-DD22124D55A5}</a:tableStyleId>
              </a:tblPr>
              <a:tblGrid>
                <a:gridCol w="1951946"/>
                <a:gridCol w="6905038"/>
              </a:tblGrid>
              <a:tr h="257812">
                <a:tc>
                  <a:txBody>
                    <a:bodyPr/>
                    <a:lstStyle/>
                    <a:p>
                      <a:pPr algn="ctr">
                        <a:lnSpc>
                          <a:spcPct val="115000"/>
                        </a:lnSpc>
                        <a:spcAft>
                          <a:spcPts val="1000"/>
                        </a:spcAft>
                      </a:pPr>
                      <a:r>
                        <a:rPr lang="es-MX" sz="1400" b="1" noProof="0" dirty="0" smtClean="0">
                          <a:solidFill>
                            <a:schemeClr val="bg1"/>
                          </a:solidFill>
                          <a:latin typeface="+mn-lt"/>
                          <a:cs typeface="Arial" pitchFamily="34" charset="0"/>
                        </a:rPr>
                        <a:t>Línea</a:t>
                      </a:r>
                      <a:r>
                        <a:rPr lang="es-MX" sz="1400" b="1" baseline="0" noProof="0" dirty="0" smtClean="0">
                          <a:solidFill>
                            <a:schemeClr val="bg1"/>
                          </a:solidFill>
                          <a:latin typeface="+mn-lt"/>
                          <a:cs typeface="Arial" pitchFamily="34" charset="0"/>
                        </a:rPr>
                        <a:t> estratégica</a:t>
                      </a:r>
                      <a:endParaRPr lang="es-MX" sz="1400" b="1" noProof="0" dirty="0">
                        <a:solidFill>
                          <a:schemeClr val="bg1"/>
                        </a:solidFill>
                        <a:latin typeface="+mn-lt"/>
                        <a:ea typeface="Cambria"/>
                        <a:cs typeface="Arial" pitchFamily="34" charset="0"/>
                      </a:endParaRPr>
                    </a:p>
                  </a:txBody>
                  <a:tcPr marL="68345" marR="68345" marT="0" marB="0">
                    <a:solidFill>
                      <a:schemeClr val="accent1">
                        <a:lumMod val="75000"/>
                      </a:schemeClr>
                    </a:solidFill>
                  </a:tcPr>
                </a:tc>
                <a:tc>
                  <a:txBody>
                    <a:bodyPr/>
                    <a:lstStyle/>
                    <a:p>
                      <a:pPr algn="ctr">
                        <a:lnSpc>
                          <a:spcPct val="115000"/>
                        </a:lnSpc>
                        <a:spcAft>
                          <a:spcPts val="1000"/>
                        </a:spcAft>
                      </a:pPr>
                      <a:r>
                        <a:rPr lang="es-MX" sz="1400" b="1" noProof="0" dirty="0" smtClean="0">
                          <a:solidFill>
                            <a:schemeClr val="bg1"/>
                          </a:solidFill>
                          <a:latin typeface="+mn-lt"/>
                          <a:cs typeface="Arial" pitchFamily="34" charset="0"/>
                        </a:rPr>
                        <a:t>Acción</a:t>
                      </a:r>
                      <a:endParaRPr lang="es-MX" sz="1400" b="1" noProof="0" dirty="0">
                        <a:solidFill>
                          <a:schemeClr val="bg1"/>
                        </a:solidFill>
                        <a:latin typeface="+mn-lt"/>
                        <a:ea typeface="Cambria"/>
                        <a:cs typeface="Arial" pitchFamily="34" charset="0"/>
                      </a:endParaRPr>
                    </a:p>
                  </a:txBody>
                  <a:tcPr marL="68345" marR="68345" marT="0" marB="0">
                    <a:solidFill>
                      <a:schemeClr val="accent1">
                        <a:lumMod val="75000"/>
                      </a:schemeClr>
                    </a:solidFill>
                  </a:tcPr>
                </a:tc>
              </a:tr>
              <a:tr h="4422708">
                <a:tc>
                  <a:txBody>
                    <a:bodyPr/>
                    <a:lstStyle/>
                    <a:p>
                      <a:pPr algn="ctr">
                        <a:lnSpc>
                          <a:spcPct val="115000"/>
                        </a:lnSpc>
                        <a:spcAft>
                          <a:spcPts val="1000"/>
                        </a:spcAft>
                      </a:pPr>
                      <a:r>
                        <a:rPr lang="es-MX" sz="1400" noProof="0" smtClean="0">
                          <a:latin typeface="+mn-lt"/>
                          <a:ea typeface="Cambria"/>
                          <a:cs typeface="Arial" pitchFamily="34" charset="0"/>
                        </a:rPr>
                        <a:t>Internacionalización</a:t>
                      </a:r>
                      <a:endParaRPr lang="es-MX" sz="1400" noProof="0">
                        <a:latin typeface="+mn-lt"/>
                        <a:ea typeface="Cambria"/>
                        <a:cs typeface="Arial" pitchFamily="34" charset="0"/>
                      </a:endParaRPr>
                    </a:p>
                  </a:txBody>
                  <a:tcPr marL="68345" marR="68345"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300" b="1" noProof="0" dirty="0" smtClean="0">
                          <a:latin typeface="+mn-lt"/>
                          <a:cs typeface="Arial" pitchFamily="34" charset="0"/>
                        </a:rPr>
                        <a:t>Asumir las funciones de la Secretaria de la </a:t>
                      </a:r>
                      <a:r>
                        <a:rPr lang="es-MX" sz="1300" noProof="0" dirty="0" smtClean="0">
                          <a:latin typeface="+mn-lt"/>
                          <a:cs typeface="Arial" pitchFamily="34" charset="0"/>
                        </a:rPr>
                        <a:t>Red Iberoamericana para la</a:t>
                      </a:r>
                      <a:r>
                        <a:rPr lang="es-MX" sz="1300" baseline="0" noProof="0" dirty="0" smtClean="0">
                          <a:latin typeface="+mn-lt"/>
                          <a:cs typeface="Arial" pitchFamily="34" charset="0"/>
                        </a:rPr>
                        <a:t> </a:t>
                      </a:r>
                      <a:r>
                        <a:rPr lang="es-MX" sz="1300" noProof="0" dirty="0" smtClean="0">
                          <a:latin typeface="+mn-lt"/>
                          <a:cs typeface="Arial" pitchFamily="34" charset="0"/>
                        </a:rPr>
                        <a:t>Acreditación de la Calidad de la Educación Superior </a:t>
                      </a:r>
                      <a:r>
                        <a:rPr lang="es-MX" sz="1300" b="1" noProof="0" dirty="0" smtClean="0">
                          <a:latin typeface="+mn-lt"/>
                          <a:cs typeface="Arial" pitchFamily="34" charset="0"/>
                        </a:rPr>
                        <a:t>(RIACES)</a:t>
                      </a:r>
                      <a:r>
                        <a:rPr lang="es-MX" sz="1300" noProof="0" dirty="0" smtClean="0">
                          <a:latin typeface="+mn-lt"/>
                          <a:cs typeface="Arial" pitchFamily="34" charset="0"/>
                        </a:rPr>
                        <a:t>, de conformidad con</a:t>
                      </a:r>
                      <a:r>
                        <a:rPr lang="es-MX" sz="1300" baseline="0" noProof="0" dirty="0" smtClean="0">
                          <a:latin typeface="+mn-lt"/>
                          <a:cs typeface="Arial" pitchFamily="34" charset="0"/>
                        </a:rPr>
                        <a:t> el mandato de su IX Asamblea General, realizada en la Ciudad de Montevideo, Uruguay, en mayo de 2012. Dichas funciones son ejercidas por  tres años,  pudiendo renovarse por un periodo similar. Entre los compromisos adquiridos está  el de apoyar al Comité Ejecutivo en asuntos de carácter administrativo y logísitico. La X Asamblea General de RIACES se llevará a cabo en la Ciudad de México del 4 al 7 de noviembre próximo, y se prevé la firma de un acuerdo que defina los alcances de colaboración del Copaes para el cumplimiento de sus funciones.</a:t>
                      </a:r>
                    </a:p>
                    <a:p>
                      <a:pPr marL="0" marR="0" indent="0" algn="l" defTabSz="914400" rtl="0" eaLnBrk="1" fontAlgn="auto" latinLnBrk="0" hangingPunct="1">
                        <a:lnSpc>
                          <a:spcPct val="115000"/>
                        </a:lnSpc>
                        <a:spcBef>
                          <a:spcPts val="0"/>
                        </a:spcBef>
                        <a:spcAft>
                          <a:spcPts val="1000"/>
                        </a:spcAft>
                        <a:buClrTx/>
                        <a:buSzTx/>
                        <a:buFontTx/>
                        <a:buNone/>
                        <a:tabLst/>
                        <a:defRPr/>
                      </a:pPr>
                      <a:r>
                        <a:rPr lang="es-MX" sz="1300" baseline="0" noProof="0" dirty="0" smtClean="0">
                          <a:latin typeface="+mn-lt"/>
                          <a:ea typeface="Cambria"/>
                          <a:cs typeface="Arial" pitchFamily="34" charset="0"/>
                        </a:rPr>
                        <a:t>Cabe señalar que en la reunión de Secretarios y Ministros de Educación, reunidos en la ciudad de Panamá el 12 de septiembre, en el marco de la XXIII Conferencia Iberoamericana, se propusieron en su declaratoria: </a:t>
                      </a:r>
                      <a:r>
                        <a:rPr lang="es-ES" sz="1300" b="1" i="1" kern="1200" dirty="0" smtClean="0">
                          <a:solidFill>
                            <a:schemeClr val="dk1"/>
                          </a:solidFill>
                          <a:latin typeface="+mn-lt"/>
                          <a:ea typeface="+mn-ea"/>
                          <a:cs typeface="Arial"/>
                        </a:rPr>
                        <a:t>avanzar en el proceso de acreditación </a:t>
                      </a:r>
                      <a:r>
                        <a:rPr lang="es-ES" sz="1300" i="1" kern="1200" dirty="0" smtClean="0">
                          <a:solidFill>
                            <a:schemeClr val="dk1"/>
                          </a:solidFill>
                          <a:latin typeface="+mn-lt"/>
                          <a:ea typeface="+mn-ea"/>
                          <a:cs typeface="Arial"/>
                        </a:rPr>
                        <a:t>de las Universidades e Instituciones responsables de la formación del profesorado tanto en sus instancias nacionales como </a:t>
                      </a:r>
                      <a:r>
                        <a:rPr lang="es-ES" sz="1300" b="1" i="1" kern="1200" dirty="0" smtClean="0">
                          <a:solidFill>
                            <a:schemeClr val="dk1"/>
                          </a:solidFill>
                          <a:latin typeface="+mn-lt"/>
                          <a:ea typeface="+mn-ea"/>
                          <a:cs typeface="Arial"/>
                        </a:rPr>
                        <a:t>en</a:t>
                      </a:r>
                      <a:r>
                        <a:rPr lang="es-ES" sz="1300" i="1" kern="1200" dirty="0" smtClean="0">
                          <a:solidFill>
                            <a:schemeClr val="dk1"/>
                          </a:solidFill>
                          <a:latin typeface="+mn-lt"/>
                          <a:ea typeface="+mn-ea"/>
                          <a:cs typeface="Arial"/>
                        </a:rPr>
                        <a:t> </a:t>
                      </a:r>
                      <a:r>
                        <a:rPr lang="es-ES" sz="1300" b="1" i="1" kern="1200" dirty="0" smtClean="0">
                          <a:solidFill>
                            <a:schemeClr val="dk1"/>
                          </a:solidFill>
                          <a:latin typeface="+mn-lt"/>
                          <a:ea typeface="+mn-ea"/>
                          <a:cs typeface="Arial"/>
                        </a:rPr>
                        <a:t>estrecha relación con la Red Iberoamericana para la Acreditación de la Calidad de la Educación Superior (RIACES) </a:t>
                      </a:r>
                      <a:r>
                        <a:rPr lang="es-ES" sz="1300" i="1" kern="1200" dirty="0" smtClean="0">
                          <a:solidFill>
                            <a:schemeClr val="dk1"/>
                          </a:solidFill>
                          <a:latin typeface="+mn-lt"/>
                          <a:ea typeface="+mn-ea"/>
                          <a:cs typeface="Arial"/>
                        </a:rPr>
                        <a:t>con el fin de favorecer la movilidad de los alumnos en los estudios exigidos para el ejercicio para la docencia.</a:t>
                      </a:r>
                    </a:p>
                  </a:txBody>
                  <a:tcPr marL="68345" marR="68345" marT="0" marB="0" anchor="ctr"/>
                </a:tc>
              </a:tr>
            </a:tbl>
          </a:graphicData>
        </a:graphic>
      </p:graphicFrame>
    </p:spTree>
    <p:extLst>
      <p:ext uri="{BB962C8B-B14F-4D97-AF65-F5344CB8AC3E}">
        <p14:creationId xmlns:p14="http://schemas.microsoft.com/office/powerpoint/2010/main" val="3936378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4829180" cy="1368412"/>
          </a:xfrm>
        </p:spPr>
        <p:txBody>
          <a:bodyPr/>
          <a:lstStyle/>
          <a:p>
            <a:r>
              <a:rPr lang="es-MX" sz="3600" dirty="0" smtClean="0"/>
              <a:t>Plan de trabajo 2014</a:t>
            </a:r>
            <a:endParaRPr lang="es-MX" sz="3600" dirty="0"/>
          </a:p>
        </p:txBody>
      </p:sp>
      <p:graphicFrame>
        <p:nvGraphicFramePr>
          <p:cNvPr id="4" name="3 Tabla"/>
          <p:cNvGraphicFramePr>
            <a:graphicFrameLocks noGrp="1"/>
          </p:cNvGraphicFramePr>
          <p:nvPr>
            <p:extLst>
              <p:ext uri="{D42A27DB-BD31-4B8C-83A1-F6EECF244321}">
                <p14:modId xmlns:p14="http://schemas.microsoft.com/office/powerpoint/2010/main" val="417811700"/>
              </p:ext>
            </p:extLst>
          </p:nvPr>
        </p:nvGraphicFramePr>
        <p:xfrm>
          <a:off x="179512" y="1700808"/>
          <a:ext cx="8784976" cy="5040560"/>
        </p:xfrm>
        <a:graphic>
          <a:graphicData uri="http://schemas.openxmlformats.org/drawingml/2006/table">
            <a:tbl>
              <a:tblPr>
                <a:tableStyleId>{69C7853C-536D-4A76-A0AE-DD22124D55A5}</a:tableStyleId>
              </a:tblPr>
              <a:tblGrid>
                <a:gridCol w="1936076"/>
                <a:gridCol w="6848900"/>
              </a:tblGrid>
              <a:tr h="265744">
                <a:tc>
                  <a:txBody>
                    <a:bodyPr/>
                    <a:lstStyle/>
                    <a:p>
                      <a:pPr algn="ctr">
                        <a:lnSpc>
                          <a:spcPct val="115000"/>
                        </a:lnSpc>
                        <a:spcAft>
                          <a:spcPts val="1000"/>
                        </a:spcAft>
                      </a:pPr>
                      <a:r>
                        <a:rPr lang="es-MX" sz="1400" b="1" noProof="0" dirty="0" smtClean="0">
                          <a:solidFill>
                            <a:schemeClr val="bg1"/>
                          </a:solidFill>
                          <a:latin typeface="+mn-lt"/>
                          <a:cs typeface="Arial" pitchFamily="34" charset="0"/>
                        </a:rPr>
                        <a:t>Línea</a:t>
                      </a:r>
                      <a:r>
                        <a:rPr lang="es-MX" sz="1400" b="1" baseline="0" noProof="0" dirty="0" smtClean="0">
                          <a:solidFill>
                            <a:schemeClr val="bg1"/>
                          </a:solidFill>
                          <a:latin typeface="+mn-lt"/>
                          <a:cs typeface="Arial" pitchFamily="34" charset="0"/>
                        </a:rPr>
                        <a:t> estratégica</a:t>
                      </a:r>
                      <a:endParaRPr lang="es-MX" sz="1400" b="1" noProof="0" dirty="0">
                        <a:solidFill>
                          <a:schemeClr val="bg1"/>
                        </a:solidFill>
                        <a:latin typeface="+mn-lt"/>
                        <a:ea typeface="Cambria"/>
                        <a:cs typeface="Arial" pitchFamily="34" charset="0"/>
                      </a:endParaRPr>
                    </a:p>
                  </a:txBody>
                  <a:tcPr marL="68345" marR="68345" marT="0" marB="0">
                    <a:solidFill>
                      <a:schemeClr val="accent1">
                        <a:lumMod val="75000"/>
                      </a:schemeClr>
                    </a:solidFill>
                  </a:tcPr>
                </a:tc>
                <a:tc>
                  <a:txBody>
                    <a:bodyPr/>
                    <a:lstStyle/>
                    <a:p>
                      <a:pPr algn="ctr">
                        <a:lnSpc>
                          <a:spcPct val="115000"/>
                        </a:lnSpc>
                        <a:spcAft>
                          <a:spcPts val="1000"/>
                        </a:spcAft>
                      </a:pPr>
                      <a:r>
                        <a:rPr lang="es-MX" sz="1400" b="1" noProof="0" dirty="0" smtClean="0">
                          <a:solidFill>
                            <a:schemeClr val="bg1"/>
                          </a:solidFill>
                          <a:latin typeface="+mn-lt"/>
                          <a:cs typeface="Arial" pitchFamily="34" charset="0"/>
                        </a:rPr>
                        <a:t>Acción</a:t>
                      </a:r>
                      <a:endParaRPr lang="es-MX" sz="1400" b="1" noProof="0" dirty="0">
                        <a:solidFill>
                          <a:schemeClr val="bg1"/>
                        </a:solidFill>
                        <a:latin typeface="+mn-lt"/>
                        <a:ea typeface="Cambria"/>
                        <a:cs typeface="Arial" pitchFamily="34" charset="0"/>
                      </a:endParaRPr>
                    </a:p>
                  </a:txBody>
                  <a:tcPr marL="68345" marR="68345" marT="0" marB="0">
                    <a:solidFill>
                      <a:schemeClr val="accent1">
                        <a:lumMod val="75000"/>
                      </a:schemeClr>
                    </a:solidFill>
                  </a:tcPr>
                </a:tc>
              </a:tr>
              <a:tr h="1974098">
                <a:tc rowSpan="2">
                  <a:txBody>
                    <a:bodyPr/>
                    <a:lstStyle/>
                    <a:p>
                      <a:pPr algn="ctr">
                        <a:lnSpc>
                          <a:spcPct val="115000"/>
                        </a:lnSpc>
                        <a:spcAft>
                          <a:spcPts val="1000"/>
                        </a:spcAft>
                      </a:pPr>
                      <a:r>
                        <a:rPr lang="es-MX" sz="1400" noProof="0" smtClean="0">
                          <a:latin typeface="+mn-lt"/>
                          <a:ea typeface="Cambria"/>
                          <a:cs typeface="Arial" pitchFamily="34" charset="0"/>
                        </a:rPr>
                        <a:t>Internacionalización</a:t>
                      </a:r>
                      <a:endParaRPr lang="es-MX" sz="1400" noProof="0">
                        <a:latin typeface="+mn-lt"/>
                        <a:ea typeface="Cambria"/>
                        <a:cs typeface="Arial" pitchFamily="34" charset="0"/>
                      </a:endParaRPr>
                    </a:p>
                  </a:txBody>
                  <a:tcPr marL="68345" marR="68345"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300" b="1" noProof="0" dirty="0" smtClean="0">
                          <a:latin typeface="+mn-lt"/>
                          <a:cs typeface="Arial" pitchFamily="34" charset="0"/>
                        </a:rPr>
                        <a:t>Participar </a:t>
                      </a:r>
                      <a:r>
                        <a:rPr lang="es-MX" sz="1300" b="1" baseline="0" noProof="0" dirty="0" smtClean="0">
                          <a:latin typeface="+mn-lt"/>
                          <a:cs typeface="Arial" pitchFamily="34" charset="0"/>
                        </a:rPr>
                        <a:t> en las mesas de trabajo </a:t>
                      </a:r>
                      <a:r>
                        <a:rPr lang="es-MX" sz="1300" baseline="0" noProof="0" dirty="0" smtClean="0">
                          <a:latin typeface="+mn-lt"/>
                          <a:cs typeface="Arial" pitchFamily="34" charset="0"/>
                        </a:rPr>
                        <a:t>para el reconocimiento mutuo de títulos y grados académicos con los países que determine la SEP y que se dé como condición la certificación de la calidad de los programas a través de las acreditaciones. Actualmente se viene operando el Convenio de reconocimiento mutuo de títulos, diplomas y grados académicos de educación superior entre México y Argentina. Dicho convenio fue aprobado por la Cámara de Senadores del H. Congreso de la Unión y para su debida observancia, fue promulgado por el Presidente  Enrique Peña Nieto el 13 de febrero de 2013.</a:t>
                      </a:r>
                    </a:p>
                  </a:txBody>
                  <a:tcPr marL="68345" marR="68345" marT="0" marB="0" anchor="ctr"/>
                </a:tc>
              </a:tr>
              <a:tr h="2800718">
                <a:tc vMerge="1">
                  <a:txBody>
                    <a:bodyPr/>
                    <a:lstStyle/>
                    <a:p>
                      <a:endParaRPr lang="es-MX"/>
                    </a:p>
                  </a:txBody>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MX" sz="1300" b="1" noProof="0" dirty="0" smtClean="0">
                          <a:latin typeface="+mn-lt"/>
                          <a:ea typeface="Cambria"/>
                          <a:cs typeface="Arial" pitchFamily="34" charset="0"/>
                        </a:rPr>
                        <a:t>Participar</a:t>
                      </a:r>
                      <a:r>
                        <a:rPr lang="es-MX" sz="1300" b="1" baseline="0" noProof="0" dirty="0" smtClean="0">
                          <a:latin typeface="+mn-lt"/>
                          <a:ea typeface="Cambria"/>
                          <a:cs typeface="Arial" pitchFamily="34" charset="0"/>
                        </a:rPr>
                        <a:t> en las actividades del Grupo de Trabajo </a:t>
                      </a:r>
                      <a:r>
                        <a:rPr lang="es-MX" sz="1300" baseline="0" noProof="0" dirty="0" smtClean="0">
                          <a:latin typeface="+mn-lt"/>
                          <a:ea typeface="Cambria"/>
                          <a:cs typeface="Arial" pitchFamily="34" charset="0"/>
                        </a:rPr>
                        <a:t>propuesto en el VII Foro Iberoamericano de responsables de Educación Superior, Ciencia e Innovación desarrollado en Panamá el 11 de septiembre del presente año.  </a:t>
                      </a:r>
                      <a:r>
                        <a:rPr lang="es-MX" sz="1300" i="1" baseline="0" noProof="0" dirty="0" smtClean="0">
                          <a:latin typeface="+mn-lt"/>
                          <a:ea typeface="Cambria"/>
                          <a:cs typeface="Arial" pitchFamily="34" charset="0"/>
                        </a:rPr>
                        <a:t>Dicho grupo, además de México, está integrado por  Argentina, Colombia, Cuba, España y República Dominicana, entre otros,  y </a:t>
                      </a:r>
                      <a:r>
                        <a:rPr lang="es-MX" sz="1300" b="1" i="1" baseline="0" noProof="0" dirty="0" smtClean="0">
                          <a:latin typeface="+mn-lt"/>
                          <a:ea typeface="Cambria"/>
                          <a:cs typeface="Arial" pitchFamily="34" charset="0"/>
                        </a:rPr>
                        <a:t>tendrá como misión orientar los estudios necesarios para avanzar en la posibilidad de constituir un Consejo Iberoamericano de Acreditación de la Eduación Superior, que reconozca y certifique la calidad de las agencias acreditadoras de la región y fortalezca el Espacio Iberoamericano del Conocimiento (EIC)</a:t>
                      </a:r>
                      <a:r>
                        <a:rPr lang="es-MX" sz="1300" i="1" baseline="0" noProof="0" dirty="0" smtClean="0">
                          <a:latin typeface="+mn-lt"/>
                          <a:ea typeface="Cambria"/>
                          <a:cs typeface="Arial" pitchFamily="34" charset="0"/>
                        </a:rPr>
                        <a:t>. Dichos estudios serán presentados en la XXIV Cumbre Iberoamericana de Jefes de Estado y de Gobierno a celebrarse en México, en 2014</a:t>
                      </a:r>
                      <a:r>
                        <a:rPr lang="es-MX" sz="1200" i="1" baseline="0" noProof="0" dirty="0" smtClean="0">
                          <a:latin typeface="+mn-lt"/>
                          <a:ea typeface="Cambria"/>
                          <a:cs typeface="Arial" pitchFamily="34" charset="0"/>
                        </a:rPr>
                        <a:t>.  </a:t>
                      </a:r>
                      <a:r>
                        <a:rPr lang="es-MX" sz="1300" baseline="0" noProof="0" dirty="0" smtClean="0">
                          <a:latin typeface="+mn-lt"/>
                          <a:ea typeface="Cambria"/>
                          <a:cs typeface="Arial" pitchFamily="34" charset="0"/>
                        </a:rPr>
                        <a:t>Esta conclusión fue respaldada en el acuerdo número 14 de la Declaración de la XXIII Conferencia Iberoamericana de Ministros de Educación, desarrollada también en Panamá el 12 de septiembre de 2013. </a:t>
                      </a:r>
                      <a:endParaRPr lang="es-MX" sz="1300" i="1" noProof="0" dirty="0" smtClean="0">
                        <a:latin typeface="+mn-lt"/>
                        <a:ea typeface="Cambria"/>
                        <a:cs typeface="Arial" pitchFamily="34" charset="0"/>
                      </a:endParaRPr>
                    </a:p>
                  </a:txBody>
                  <a:tcPr marL="68345" marR="68345" marT="0" marB="0" anchor="ctr"/>
                </a:tc>
              </a:tr>
            </a:tbl>
          </a:graphicData>
        </a:graphic>
      </p:graphicFrame>
    </p:spTree>
    <p:extLst>
      <p:ext uri="{BB962C8B-B14F-4D97-AF65-F5344CB8AC3E}">
        <p14:creationId xmlns:p14="http://schemas.microsoft.com/office/powerpoint/2010/main" val="32400953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3" name="2 Marcador de contenido"/>
          <p:cNvSpPr>
            <a:spLocks noGrp="1"/>
          </p:cNvSpPr>
          <p:nvPr>
            <p:ph idx="1"/>
          </p:nvPr>
        </p:nvSpPr>
        <p:spPr>
          <a:xfrm>
            <a:off x="108488" y="1857364"/>
            <a:ext cx="9035512" cy="4043582"/>
          </a:xfrm>
          <a:solidFill>
            <a:srgbClr val="FFFFFF"/>
          </a:solidFill>
        </p:spPr>
        <p:txBody>
          <a:bodyPr>
            <a:normAutofit/>
          </a:bodyPr>
          <a:lstStyle/>
          <a:p>
            <a:r>
              <a:rPr lang="es-ES_tradnl" sz="2000" dirty="0" smtClean="0">
                <a:latin typeface="Arial" pitchFamily="34" charset="0"/>
                <a:cs typeface="Arial" pitchFamily="34" charset="0"/>
              </a:rPr>
              <a:t>El </a:t>
            </a:r>
            <a:r>
              <a:rPr lang="es-ES_tradnl" sz="2000" b="1" dirty="0" smtClean="0">
                <a:solidFill>
                  <a:schemeClr val="accent2">
                    <a:lumMod val="75000"/>
                  </a:schemeClr>
                </a:solidFill>
                <a:latin typeface="Arial" pitchFamily="34" charset="0"/>
                <a:cs typeface="Arial" pitchFamily="34" charset="0"/>
              </a:rPr>
              <a:t>Convenio mencionado</a:t>
            </a:r>
            <a:r>
              <a:rPr lang="es-ES_tradnl" sz="2000" b="1" dirty="0" smtClean="0">
                <a:latin typeface="Arial" pitchFamily="34" charset="0"/>
                <a:cs typeface="Arial" pitchFamily="34" charset="0"/>
              </a:rPr>
              <a:t> </a:t>
            </a:r>
            <a:r>
              <a:rPr lang="es-ES_tradnl" sz="2000" dirty="0" smtClean="0">
                <a:latin typeface="Arial" pitchFamily="34" charset="0"/>
                <a:cs typeface="Arial" pitchFamily="34" charset="0"/>
              </a:rPr>
              <a:t>fue aprobado por la Cámara de Senadores del H. Congreso de la Unión y para su debida observancia; </a:t>
            </a:r>
            <a:r>
              <a:rPr lang="es-ES_tradnl" sz="2000" b="1" dirty="0" smtClean="0">
                <a:solidFill>
                  <a:schemeClr val="accent2">
                    <a:lumMod val="75000"/>
                  </a:schemeClr>
                </a:solidFill>
                <a:latin typeface="Arial" pitchFamily="34" charset="0"/>
                <a:cs typeface="Arial" pitchFamily="34" charset="0"/>
              </a:rPr>
              <a:t>fue promulgado por el Presidente Enrique Peña Nieto</a:t>
            </a:r>
            <a:r>
              <a:rPr lang="es-ES_tradnl" sz="2000" b="1" dirty="0" smtClean="0">
                <a:latin typeface="Arial" pitchFamily="34" charset="0"/>
                <a:cs typeface="Arial" pitchFamily="34" charset="0"/>
              </a:rPr>
              <a:t> </a:t>
            </a:r>
            <a:r>
              <a:rPr lang="es-ES_tradnl" sz="2000" dirty="0" smtClean="0">
                <a:latin typeface="Arial" pitchFamily="34" charset="0"/>
                <a:cs typeface="Arial" pitchFamily="34" charset="0"/>
              </a:rPr>
              <a:t>el 13 de febrero de 2013.</a:t>
            </a:r>
          </a:p>
          <a:p>
            <a:pPr marL="0" indent="0">
              <a:buNone/>
            </a:pPr>
            <a:endParaRPr lang="es-ES_tradnl" sz="1200" dirty="0">
              <a:latin typeface="Arial" pitchFamily="34" charset="0"/>
              <a:cs typeface="Arial" pitchFamily="34" charset="0"/>
            </a:endParaRPr>
          </a:p>
          <a:p>
            <a:r>
              <a:rPr lang="es-ES_tradnl" sz="2000" dirty="0" smtClean="0">
                <a:latin typeface="Arial" pitchFamily="34" charset="0"/>
                <a:cs typeface="Arial" pitchFamily="34" charset="0"/>
              </a:rPr>
              <a:t>Acordando en el Artículo IV que para ser reconocidos los estudios deberán … </a:t>
            </a:r>
            <a:r>
              <a:rPr lang="es-ES_tradnl" sz="2000" b="1" dirty="0" smtClean="0">
                <a:solidFill>
                  <a:schemeClr val="accent2">
                    <a:lumMod val="75000"/>
                  </a:schemeClr>
                </a:solidFill>
                <a:latin typeface="Arial" pitchFamily="34" charset="0"/>
                <a:cs typeface="Arial" pitchFamily="34" charset="0"/>
              </a:rPr>
              <a:t>“</a:t>
            </a:r>
            <a:r>
              <a:rPr lang="es-ES_tradnl" sz="2000" b="1" i="1" dirty="0">
                <a:solidFill>
                  <a:schemeClr val="accent2">
                    <a:lumMod val="75000"/>
                  </a:schemeClr>
                </a:solidFill>
                <a:latin typeface="Arial" pitchFamily="34" charset="0"/>
                <a:cs typeface="Arial" pitchFamily="34" charset="0"/>
              </a:rPr>
              <a:t>Contar con verificación o acreditación vigente por las respectivas instituciones y órganos de acreditación. En el caso de los Estados Unidos Mexicanos, los organismos reconocidos por el Consejo para la Acreditación de la Educación Superior, A. C. (COPAES) y aquellas otras reconocidas por la Secretaría de Educación Pública, y en el caso de la República Argentina, la Comisión Nacional de Evaluación y Acreditación Universitaria (CONEAU</a:t>
            </a:r>
            <a:r>
              <a:rPr lang="es-ES_tradnl" sz="2000" b="1" i="1" dirty="0" smtClean="0">
                <a:solidFill>
                  <a:schemeClr val="accent2">
                    <a:lumMod val="75000"/>
                  </a:schemeClr>
                </a:solidFill>
                <a:latin typeface="Arial" pitchFamily="34" charset="0"/>
                <a:cs typeface="Arial" pitchFamily="34" charset="0"/>
              </a:rPr>
              <a:t>)</a:t>
            </a:r>
            <a:r>
              <a:rPr lang="es-ES_tradnl" sz="2000" dirty="0" smtClean="0">
                <a:latin typeface="Arial" pitchFamily="34" charset="0"/>
                <a:cs typeface="Arial" pitchFamily="34" charset="0"/>
              </a:rPr>
              <a:t>”</a:t>
            </a:r>
            <a:endParaRPr lang="es-ES_tradnl" sz="2000" dirty="0">
              <a:latin typeface="Arial" pitchFamily="34" charset="0"/>
              <a:cs typeface="Arial" pitchFamily="34" charset="0"/>
            </a:endParaRPr>
          </a:p>
        </p:txBody>
      </p:sp>
      <p:sp>
        <p:nvSpPr>
          <p:cNvPr id="8" name="7 CuadroTexto"/>
          <p:cNvSpPr txBox="1"/>
          <p:nvPr/>
        </p:nvSpPr>
        <p:spPr>
          <a:xfrm>
            <a:off x="36480" y="44624"/>
            <a:ext cx="9144032" cy="1569660"/>
          </a:xfrm>
          <a:prstGeom prst="rect">
            <a:avLst/>
          </a:prstGeom>
          <a:solidFill>
            <a:schemeClr val="accent1">
              <a:lumMod val="75000"/>
            </a:schemeClr>
          </a:solidFill>
        </p:spPr>
        <p:txBody>
          <a:bodyPr wrap="square">
            <a:spAutoFit/>
          </a:bodyPr>
          <a:lstStyle/>
          <a:p>
            <a:pPr>
              <a:defRPr/>
            </a:pPr>
            <a:r>
              <a:rPr lang="es-MX" sz="2400" b="1" dirty="0" smtClean="0">
                <a:solidFill>
                  <a:schemeClr val="bg1"/>
                </a:solidFill>
                <a:latin typeface="Arial" pitchFamily="34" charset="0"/>
                <a:cs typeface="Arial" pitchFamily="34" charset="0"/>
              </a:rPr>
              <a:t>Decreto Promulgatorio del Convenio de reconocimiento mutuo de títulos, diplomas y grados académicos de educación superior entre los Estados Unidos Mexicanos y la República de Argentina</a:t>
            </a:r>
          </a:p>
        </p:txBody>
      </p:sp>
    </p:spTree>
    <p:extLst>
      <p:ext uri="{BB962C8B-B14F-4D97-AF65-F5344CB8AC3E}">
        <p14:creationId xmlns:p14="http://schemas.microsoft.com/office/powerpoint/2010/main" val="4135180510"/>
      </p:ext>
    </p:extLst>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83357"/>
            <a:ext cx="8640960" cy="4525963"/>
          </a:xfrm>
        </p:spPr>
        <p:txBody>
          <a:bodyPr>
            <a:normAutofit/>
          </a:bodyPr>
          <a:lstStyle/>
          <a:p>
            <a:r>
              <a:rPr lang="es-ES" sz="2200" dirty="0" smtClean="0">
                <a:latin typeface="Arial" pitchFamily="34" charset="0"/>
                <a:cs typeface="Arial" pitchFamily="34" charset="0"/>
              </a:rPr>
              <a:t>Durante los más de 50 años de existencia de la UNESCO, esta organización ha impulsado diversos programas como medios para </a:t>
            </a:r>
            <a:r>
              <a:rPr lang="es-ES" sz="2200" b="1" dirty="0" smtClean="0">
                <a:solidFill>
                  <a:schemeClr val="accent1"/>
                </a:solidFill>
                <a:latin typeface="Arial" pitchFamily="34" charset="0"/>
                <a:cs typeface="Arial" pitchFamily="34" charset="0"/>
              </a:rPr>
              <a:t>estimular </a:t>
            </a:r>
            <a:r>
              <a:rPr lang="es-ES" sz="2200" b="1" dirty="0">
                <a:solidFill>
                  <a:schemeClr val="accent1"/>
                </a:solidFill>
                <a:latin typeface="Arial" pitchFamily="34" charset="0"/>
                <a:cs typeface="Arial" pitchFamily="34" charset="0"/>
              </a:rPr>
              <a:t>la movilidad </a:t>
            </a:r>
            <a:r>
              <a:rPr lang="es-ES" sz="2200" dirty="0">
                <a:latin typeface="Arial" pitchFamily="34" charset="0"/>
                <a:cs typeface="Arial" pitchFamily="34" charset="0"/>
              </a:rPr>
              <a:t>de la comunidad científica y universitaria, el intercambio de las ideas, los conocimientos tecnológicos y científicos. </a:t>
            </a:r>
            <a:endParaRPr lang="es-ES" sz="2200" dirty="0" smtClean="0">
              <a:latin typeface="Arial" pitchFamily="34" charset="0"/>
              <a:cs typeface="Arial" pitchFamily="34" charset="0"/>
            </a:endParaRPr>
          </a:p>
          <a:p>
            <a:endParaRPr lang="es-ES" sz="2200" dirty="0" smtClean="0">
              <a:latin typeface="Arial" pitchFamily="34" charset="0"/>
              <a:cs typeface="Arial" pitchFamily="34" charset="0"/>
            </a:endParaRPr>
          </a:p>
          <a:p>
            <a:r>
              <a:rPr lang="es-ES" sz="2200" dirty="0">
                <a:latin typeface="Arial" pitchFamily="34" charset="0"/>
                <a:cs typeface="Arial" pitchFamily="34" charset="0"/>
              </a:rPr>
              <a:t>Un hito importante es la firma del </a:t>
            </a:r>
            <a:r>
              <a:rPr lang="es-ES" sz="2200" b="1" i="1" dirty="0">
                <a:solidFill>
                  <a:srgbClr val="268317"/>
                </a:solidFill>
                <a:latin typeface="Arial" pitchFamily="34" charset="0"/>
                <a:cs typeface="Arial" pitchFamily="34" charset="0"/>
              </a:rPr>
              <a:t>Convenio Regional de Convalidación de Estudios, Títulos y Diplomas de Educación Superior para América Latina y el Caribe</a:t>
            </a:r>
            <a:r>
              <a:rPr lang="es-ES" sz="2200" i="1" dirty="0">
                <a:latin typeface="Arial" pitchFamily="34" charset="0"/>
                <a:cs typeface="Arial" pitchFamily="34" charset="0"/>
              </a:rPr>
              <a:t>, </a:t>
            </a:r>
            <a:r>
              <a:rPr lang="es-ES" sz="2200" dirty="0">
                <a:latin typeface="Arial" pitchFamily="34" charset="0"/>
                <a:cs typeface="Arial" pitchFamily="34" charset="0"/>
              </a:rPr>
              <a:t>firmado en México en 1974; su aplicación ha ido variando con el </a:t>
            </a:r>
            <a:r>
              <a:rPr lang="es-ES" sz="2200" dirty="0" smtClean="0">
                <a:latin typeface="Arial" pitchFamily="34" charset="0"/>
                <a:cs typeface="Arial" pitchFamily="34" charset="0"/>
              </a:rPr>
              <a:t>tiempo en </a:t>
            </a:r>
            <a:r>
              <a:rPr lang="es-ES" sz="2200" dirty="0">
                <a:latin typeface="Arial" pitchFamily="34" charset="0"/>
                <a:cs typeface="Arial" pitchFamily="34" charset="0"/>
              </a:rPr>
              <a:t>cada uno de los países </a:t>
            </a:r>
            <a:r>
              <a:rPr lang="es-ES" sz="2200" dirty="0" smtClean="0">
                <a:latin typeface="Arial" pitchFamily="34" charset="0"/>
                <a:cs typeface="Arial" pitchFamily="34" charset="0"/>
              </a:rPr>
              <a:t>signatarios</a:t>
            </a:r>
            <a:r>
              <a:rPr lang="es-ES_tradnl" sz="2200" dirty="0" smtClean="0">
                <a:latin typeface="Arial" pitchFamily="34" charset="0"/>
                <a:cs typeface="Arial" pitchFamily="34" charset="0"/>
              </a:rPr>
              <a:t>.</a:t>
            </a:r>
            <a:endParaRPr lang="es-MX" sz="2200" dirty="0">
              <a:latin typeface="Arial" pitchFamily="34" charset="0"/>
              <a:cs typeface="Arial" pitchFamily="34" charset="0"/>
            </a:endParaRPr>
          </a:p>
        </p:txBody>
      </p:sp>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8" name="7 CuadroTexto"/>
          <p:cNvSpPr txBox="1"/>
          <p:nvPr/>
        </p:nvSpPr>
        <p:spPr>
          <a:xfrm>
            <a:off x="196042" y="109081"/>
            <a:ext cx="6376222" cy="954107"/>
          </a:xfrm>
          <a:prstGeom prst="rect">
            <a:avLst/>
          </a:prstGeom>
          <a:noFill/>
        </p:spPr>
        <p:txBody>
          <a:bodyPr wrap="square">
            <a:spAutoFit/>
          </a:bodyPr>
          <a:lstStyle/>
          <a:p>
            <a:pPr>
              <a:defRPr/>
            </a:pPr>
            <a:r>
              <a:rPr lang="es-MX" sz="28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Movilidad académica y convalidación de estudios</a:t>
            </a:r>
          </a:p>
        </p:txBody>
      </p:sp>
    </p:spTree>
    <p:extLst>
      <p:ext uri="{BB962C8B-B14F-4D97-AF65-F5344CB8AC3E}">
        <p14:creationId xmlns:p14="http://schemas.microsoft.com/office/powerpoint/2010/main" val="242035193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57364"/>
            <a:ext cx="8712968" cy="3731876"/>
          </a:xfrm>
        </p:spPr>
        <p:txBody>
          <a:bodyPr>
            <a:normAutofit/>
          </a:bodyPr>
          <a:lstStyle/>
          <a:p>
            <a:pPr marL="0" indent="0">
              <a:buNone/>
            </a:pPr>
            <a:r>
              <a:rPr lang="es-ES" sz="2000" b="1" dirty="0">
                <a:solidFill>
                  <a:srgbClr val="268317"/>
                </a:solidFill>
                <a:latin typeface="Arial" pitchFamily="34" charset="0"/>
                <a:cs typeface="Arial" pitchFamily="34" charset="0"/>
              </a:rPr>
              <a:t>México ha suscrito más de cien convenios internacionales </a:t>
            </a:r>
            <a:r>
              <a:rPr lang="es-ES" sz="2000" dirty="0" smtClean="0">
                <a:latin typeface="Arial" pitchFamily="34" charset="0"/>
                <a:cs typeface="Arial" pitchFamily="34" charset="0"/>
              </a:rPr>
              <a:t>en esta materia con </a:t>
            </a:r>
            <a:r>
              <a:rPr lang="es-ES" sz="2000" dirty="0">
                <a:latin typeface="Arial" pitchFamily="34" charset="0"/>
                <a:cs typeface="Arial" pitchFamily="34" charset="0"/>
              </a:rPr>
              <a:t>diversos países en </a:t>
            </a:r>
            <a:r>
              <a:rPr lang="es-ES" sz="2000" dirty="0" smtClean="0">
                <a:latin typeface="Arial" pitchFamily="34" charset="0"/>
                <a:cs typeface="Arial" pitchFamily="34" charset="0"/>
              </a:rPr>
              <a:t>el mundo. </a:t>
            </a:r>
            <a:r>
              <a:rPr lang="es-ES" sz="2000" dirty="0">
                <a:latin typeface="Arial" pitchFamily="34" charset="0"/>
                <a:cs typeface="Arial" pitchFamily="34" charset="0"/>
              </a:rPr>
              <a:t>E</a:t>
            </a:r>
            <a:r>
              <a:rPr lang="es-ES" sz="2000" dirty="0" smtClean="0">
                <a:latin typeface="Arial" pitchFamily="34" charset="0"/>
                <a:cs typeface="Arial" pitchFamily="34" charset="0"/>
              </a:rPr>
              <a:t>n </a:t>
            </a:r>
            <a:r>
              <a:rPr lang="es-ES" sz="2000" dirty="0">
                <a:latin typeface="Arial" pitchFamily="34" charset="0"/>
                <a:cs typeface="Arial" pitchFamily="34" charset="0"/>
              </a:rPr>
              <a:t>algunos casos se establece un marco general </a:t>
            </a:r>
            <a:r>
              <a:rPr lang="es-ES" sz="2000" dirty="0" smtClean="0">
                <a:latin typeface="Arial" pitchFamily="34" charset="0"/>
                <a:cs typeface="Arial" pitchFamily="34" charset="0"/>
              </a:rPr>
              <a:t>y, </a:t>
            </a:r>
            <a:r>
              <a:rPr lang="es-ES" sz="2000" dirty="0">
                <a:latin typeface="Arial" pitchFamily="34" charset="0"/>
                <a:cs typeface="Arial" pitchFamily="34" charset="0"/>
              </a:rPr>
              <a:t>en </a:t>
            </a:r>
            <a:r>
              <a:rPr lang="es-ES" sz="2000" dirty="0" smtClean="0">
                <a:latin typeface="Arial" pitchFamily="34" charset="0"/>
                <a:cs typeface="Arial" pitchFamily="34" charset="0"/>
              </a:rPr>
              <a:t>otros, </a:t>
            </a:r>
            <a:r>
              <a:rPr lang="es-ES" sz="2000" dirty="0">
                <a:latin typeface="Arial" pitchFamily="34" charset="0"/>
                <a:cs typeface="Arial" pitchFamily="34" charset="0"/>
              </a:rPr>
              <a:t>un </a:t>
            </a:r>
            <a:r>
              <a:rPr lang="es-ES" sz="2000" dirty="0" smtClean="0">
                <a:latin typeface="Arial" pitchFamily="34" charset="0"/>
                <a:cs typeface="Arial" pitchFamily="34" charset="0"/>
              </a:rPr>
              <a:t>mecanismo, así como </a:t>
            </a:r>
            <a:r>
              <a:rPr lang="es-ES" sz="2000" dirty="0">
                <a:latin typeface="Arial" pitchFamily="34" charset="0"/>
                <a:cs typeface="Arial" pitchFamily="34" charset="0"/>
              </a:rPr>
              <a:t>procedimientos para el reconocimiento mutuo de sus títulos de educación </a:t>
            </a:r>
            <a:r>
              <a:rPr lang="es-ES" sz="2000" dirty="0" smtClean="0">
                <a:latin typeface="Arial" pitchFamily="34" charset="0"/>
                <a:cs typeface="Arial" pitchFamily="34" charset="0"/>
              </a:rPr>
              <a:t>superior.</a:t>
            </a:r>
          </a:p>
          <a:p>
            <a:pPr marL="0" indent="0">
              <a:buNone/>
            </a:pPr>
            <a:endParaRPr lang="es-ES" sz="2000" dirty="0" smtClean="0">
              <a:latin typeface="Arial" pitchFamily="34" charset="0"/>
              <a:cs typeface="Arial" pitchFamily="34" charset="0"/>
            </a:endParaRPr>
          </a:p>
          <a:p>
            <a:pPr marL="0" indent="0">
              <a:buNone/>
            </a:pPr>
            <a:r>
              <a:rPr lang="es-ES" sz="2000" dirty="0" smtClean="0">
                <a:latin typeface="Arial" pitchFamily="34" charset="0"/>
                <a:cs typeface="Arial" pitchFamily="34" charset="0"/>
              </a:rPr>
              <a:t>En los convenios internacionales, se incluyen los </a:t>
            </a:r>
            <a:r>
              <a:rPr lang="es-ES" sz="2000" b="1" dirty="0" smtClean="0">
                <a:solidFill>
                  <a:srgbClr val="268317"/>
                </a:solidFill>
                <a:latin typeface="Arial" pitchFamily="34" charset="0"/>
                <a:cs typeface="Arial" pitchFamily="34" charset="0"/>
              </a:rPr>
              <a:t>convenios bilaterales </a:t>
            </a:r>
            <a:r>
              <a:rPr lang="es-ES" sz="2000" dirty="0" smtClean="0">
                <a:latin typeface="Arial" pitchFamily="34" charset="0"/>
                <a:cs typeface="Arial" pitchFamily="34" charset="0"/>
              </a:rPr>
              <a:t>de cooperación educativa y cultural en Iberoamérica (</a:t>
            </a:r>
            <a:r>
              <a:rPr lang="es-ES" sz="2000" dirty="0" smtClean="0">
                <a:solidFill>
                  <a:srgbClr val="FF0000"/>
                </a:solidFill>
                <a:latin typeface="Arial" pitchFamily="34" charset="0"/>
                <a:cs typeface="Arial" pitchFamily="34" charset="0"/>
              </a:rPr>
              <a:t>Argentina</a:t>
            </a:r>
            <a:r>
              <a:rPr lang="es-ES" sz="2000" dirty="0" smtClean="0">
                <a:latin typeface="Arial" pitchFamily="34" charset="0"/>
                <a:cs typeface="Arial" pitchFamily="34" charset="0"/>
              </a:rPr>
              <a:t>, Belice, Brasil, Bolivia, Chile, </a:t>
            </a:r>
            <a:r>
              <a:rPr lang="es-ES" sz="2000" dirty="0" smtClean="0">
                <a:solidFill>
                  <a:srgbClr val="FF0000"/>
                </a:solidFill>
                <a:latin typeface="Arial" pitchFamily="34" charset="0"/>
                <a:cs typeface="Arial" pitchFamily="34" charset="0"/>
              </a:rPr>
              <a:t>Colombia</a:t>
            </a:r>
            <a:r>
              <a:rPr lang="es-ES" sz="2000" dirty="0" smtClean="0">
                <a:latin typeface="Arial" pitchFamily="34" charset="0"/>
                <a:cs typeface="Arial" pitchFamily="34" charset="0"/>
              </a:rPr>
              <a:t>, Costa Rica, Cuba, El Salvador, </a:t>
            </a:r>
            <a:r>
              <a:rPr lang="es-ES" sz="2000" dirty="0" smtClean="0">
                <a:solidFill>
                  <a:srgbClr val="FF0000"/>
                </a:solidFill>
                <a:latin typeface="Arial" pitchFamily="34" charset="0"/>
                <a:cs typeface="Arial" pitchFamily="34" charset="0"/>
              </a:rPr>
              <a:t>Ecuador</a:t>
            </a:r>
            <a:r>
              <a:rPr lang="es-ES" sz="2000" dirty="0" smtClean="0">
                <a:latin typeface="Arial" pitchFamily="34" charset="0"/>
                <a:cs typeface="Arial" pitchFamily="34" charset="0"/>
              </a:rPr>
              <a:t>, </a:t>
            </a:r>
            <a:r>
              <a:rPr lang="es-ES" sz="2000" dirty="0" smtClean="0">
                <a:solidFill>
                  <a:srgbClr val="FF0000"/>
                </a:solidFill>
                <a:latin typeface="Arial" pitchFamily="34" charset="0"/>
                <a:cs typeface="Arial" pitchFamily="34" charset="0"/>
              </a:rPr>
              <a:t>España</a:t>
            </a:r>
            <a:r>
              <a:rPr lang="es-ES" sz="2000" dirty="0" smtClean="0">
                <a:latin typeface="Arial" pitchFamily="34" charset="0"/>
                <a:cs typeface="Arial" pitchFamily="34" charset="0"/>
              </a:rPr>
              <a:t>, </a:t>
            </a:r>
            <a:r>
              <a:rPr lang="es-ES" sz="2000" dirty="0" smtClean="0">
                <a:solidFill>
                  <a:srgbClr val="FF0000"/>
                </a:solidFill>
                <a:latin typeface="Arial" pitchFamily="34" charset="0"/>
                <a:cs typeface="Arial" pitchFamily="34" charset="0"/>
              </a:rPr>
              <a:t>Guatemala</a:t>
            </a:r>
            <a:r>
              <a:rPr lang="es-ES" sz="2000" dirty="0" smtClean="0">
                <a:latin typeface="Arial" pitchFamily="34" charset="0"/>
                <a:cs typeface="Arial" pitchFamily="34" charset="0"/>
              </a:rPr>
              <a:t>, Honduras, Nicaragua, Panamá, </a:t>
            </a:r>
            <a:r>
              <a:rPr lang="es-ES" sz="2000" dirty="0" smtClean="0">
                <a:solidFill>
                  <a:srgbClr val="FF0000"/>
                </a:solidFill>
                <a:latin typeface="Arial" pitchFamily="34" charset="0"/>
                <a:cs typeface="Arial" pitchFamily="34" charset="0"/>
              </a:rPr>
              <a:t>Paraguay</a:t>
            </a:r>
            <a:r>
              <a:rPr lang="es-ES" sz="2000" dirty="0" smtClean="0">
                <a:latin typeface="Arial" pitchFamily="34" charset="0"/>
                <a:cs typeface="Arial" pitchFamily="34" charset="0"/>
              </a:rPr>
              <a:t>, Perú, Trinidad y Tobago, Venezuela)  </a:t>
            </a:r>
            <a:endParaRPr lang="es-ES_tradnl" sz="2000" dirty="0">
              <a:latin typeface="Arial" pitchFamily="34" charset="0"/>
              <a:cs typeface="Arial" pitchFamily="34" charset="0"/>
            </a:endParaRPr>
          </a:p>
        </p:txBody>
      </p:sp>
      <p:pic>
        <p:nvPicPr>
          <p:cNvPr id="6" name="Picture 4"/>
          <p:cNvPicPr>
            <a:picLocks noChangeAspect="1" noChangeArrowheads="1"/>
          </p:cNvPicPr>
          <p:nvPr/>
        </p:nvPicPr>
        <p:blipFill>
          <a:blip r:embed="rId3" cstate="print"/>
          <a:srcRect b="70935"/>
          <a:stretch>
            <a:fillRect/>
          </a:stretch>
        </p:blipFill>
        <p:spPr bwMode="auto">
          <a:xfrm rot="10800000">
            <a:off x="32" y="5657866"/>
            <a:ext cx="9144000" cy="1200134"/>
          </a:xfrm>
          <a:prstGeom prst="rect">
            <a:avLst/>
          </a:prstGeom>
          <a:noFill/>
          <a:ln w="9525">
            <a:noFill/>
            <a:miter lim="800000"/>
            <a:headEnd/>
            <a:tailEnd/>
          </a:ln>
          <a:effectLst/>
        </p:spPr>
      </p:pic>
      <p:sp>
        <p:nvSpPr>
          <p:cNvPr id="8" name="7 CuadroTexto"/>
          <p:cNvSpPr txBox="1"/>
          <p:nvPr/>
        </p:nvSpPr>
        <p:spPr>
          <a:xfrm>
            <a:off x="229860" y="169111"/>
            <a:ext cx="7056784" cy="830997"/>
          </a:xfrm>
          <a:prstGeom prst="rect">
            <a:avLst/>
          </a:prstGeom>
          <a:noFill/>
        </p:spPr>
        <p:txBody>
          <a:bodyPr wrap="square">
            <a:spAutoFit/>
          </a:bodyPr>
          <a:lstStyle/>
          <a:p>
            <a:pPr>
              <a:defRPr/>
            </a:pPr>
            <a:r>
              <a:rPr lang="es-MX"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Convenios internacionales de carácter</a:t>
            </a:r>
          </a:p>
          <a:p>
            <a:pPr>
              <a:defRPr/>
            </a:pPr>
            <a:r>
              <a:rPr lang="es-MX"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cultural, educativo y científico</a:t>
            </a:r>
          </a:p>
        </p:txBody>
      </p:sp>
      <p:sp>
        <p:nvSpPr>
          <p:cNvPr id="9" name="8 CuadroTexto"/>
          <p:cNvSpPr txBox="1"/>
          <p:nvPr/>
        </p:nvSpPr>
        <p:spPr>
          <a:xfrm>
            <a:off x="295028" y="5157192"/>
            <a:ext cx="7848872" cy="584775"/>
          </a:xfrm>
          <a:prstGeom prst="rect">
            <a:avLst/>
          </a:prstGeom>
          <a:solidFill>
            <a:schemeClr val="bg1"/>
          </a:solidFill>
        </p:spPr>
        <p:txBody>
          <a:bodyPr wrap="square" rtlCol="0">
            <a:spAutoFit/>
          </a:bodyPr>
          <a:lstStyle/>
          <a:p>
            <a:r>
              <a:rPr lang="es-ES" sz="1600" dirty="0" smtClean="0"/>
              <a:t>Nota: </a:t>
            </a:r>
            <a:r>
              <a:rPr lang="es-ES" sz="1600" dirty="0" smtClean="0">
                <a:solidFill>
                  <a:srgbClr val="FF0000"/>
                </a:solidFill>
              </a:rPr>
              <a:t>Países en color rojo </a:t>
            </a:r>
            <a:r>
              <a:rPr lang="es-ES" sz="1600" dirty="0" smtClean="0"/>
              <a:t>cuentan con Decreto Promulgatorio de reconocimiento mutuo de certificados de estudio, ratificados por el Senado de la República y publicados en el DOF.  </a:t>
            </a:r>
            <a:endParaRPr lang="es-ES" sz="1600" dirty="0"/>
          </a:p>
        </p:txBody>
      </p:sp>
    </p:spTree>
    <p:extLst>
      <p:ext uri="{BB962C8B-B14F-4D97-AF65-F5344CB8AC3E}">
        <p14:creationId xmlns:p14="http://schemas.microsoft.com/office/powerpoint/2010/main" val="234040564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copaes1">
  <a:themeElements>
    <a:clrScheme name="copaes">
      <a:dk1>
        <a:sysClr val="windowText" lastClr="000000"/>
      </a:dk1>
      <a:lt1>
        <a:srgbClr val="FFFFFF"/>
      </a:lt1>
      <a:dk2>
        <a:srgbClr val="424456"/>
      </a:dk2>
      <a:lt2>
        <a:srgbClr val="DEDEDE"/>
      </a:lt2>
      <a:accent1>
        <a:srgbClr val="268317"/>
      </a:accent1>
      <a:accent2>
        <a:srgbClr val="37BD21"/>
      </a:accent2>
      <a:accent3>
        <a:srgbClr val="9CD61A"/>
      </a:accent3>
      <a:accent4>
        <a:srgbClr val="729B15"/>
      </a:accent4>
      <a:accent5>
        <a:srgbClr val="147614"/>
      </a:accent5>
      <a:accent6>
        <a:srgbClr val="7F7F7F"/>
      </a:accent6>
      <a:hlink>
        <a:srgbClr val="147614"/>
      </a:hlink>
      <a:folHlink>
        <a:srgbClr val="37BD21"/>
      </a:folHlink>
    </a:clrScheme>
    <a:fontScheme name="copaes">
      <a:majorFont>
        <a:latin typeface="Whitney"/>
        <a:ea typeface=""/>
        <a:cs typeface=""/>
      </a:majorFont>
      <a:minorFont>
        <a:latin typeface="Whitney Book"/>
        <a:ea typeface=""/>
        <a:cs typeface=""/>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copaes1</Template>
  <TotalTime>9927</TotalTime>
  <Words>3291</Words>
  <Application>Microsoft Macintosh PowerPoint</Application>
  <PresentationFormat>Presentación en pantalla (4:3)</PresentationFormat>
  <Paragraphs>378</Paragraphs>
  <Slides>33</Slides>
  <Notes>33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copaes1</vt:lpstr>
      <vt:lpstr>Documento</vt:lpstr>
      <vt:lpstr>Políticas de Acreditación de la Educación Superior en México, Importancia y Expectativas”</vt:lpstr>
      <vt:lpstr>Plan de trabajo 2014</vt:lpstr>
      <vt:lpstr>Plan de trabajo 2014</vt:lpstr>
      <vt:lpstr>Plan de trabajo 2014</vt:lpstr>
      <vt:lpstr>Plan de trabajo 2014</vt:lpstr>
      <vt:lpstr>Plan de trabajo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mexicana para crear un mecanismo que de certeza de calidad a los OA</vt:lpstr>
      <vt:lpstr>Presentación de PowerPoint</vt:lpstr>
      <vt:lpstr>Certeza y confianza: clave para la movilidad</vt:lpstr>
      <vt:lpstr>Certeza y confianza: clave para la movilidad</vt:lpstr>
      <vt:lpstr>Objetivo General  CIACES</vt:lpstr>
      <vt:lpstr>Objetivos específicos CIACES</vt:lpstr>
      <vt:lpstr>Objetivos específicos CIACES</vt:lpstr>
      <vt:lpstr>Objetivos específicos CIACES</vt:lpstr>
      <vt:lpstr>Objetivos específicos CIACES</vt:lpstr>
      <vt:lpstr>Presentación de PowerPoint</vt:lpstr>
      <vt:lpstr>Integración de una comisión de países</vt:lpstr>
      <vt:lpstr>Cronograma para  la constitución de CIACES</vt:lpstr>
      <vt:lpstr>Red Iberoamericana para la Acreditación de la Calidad de la Educación Superior (RIACES)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Fat Camp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acreditación de programas de educación superior en México</dc:title>
  <dc:creator>Emmanuel Jazbeck</dc:creator>
  <cp:lastModifiedBy>Gerardo Villavicencio Obregón</cp:lastModifiedBy>
  <cp:revision>470</cp:revision>
  <cp:lastPrinted>2013-11-25T15:55:50Z</cp:lastPrinted>
  <dcterms:created xsi:type="dcterms:W3CDTF">2013-07-12T02:56:50Z</dcterms:created>
  <dcterms:modified xsi:type="dcterms:W3CDTF">2013-11-25T16:24:44Z</dcterms:modified>
</cp:coreProperties>
</file>