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68" r:id="rId5"/>
    <p:sldId id="269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6" r:id="rId1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89A32-E428-1946-BB02-130729E3958C}" type="datetimeFigureOut">
              <a:rPr lang="es-ES" smtClean="0"/>
              <a:t>21/02/13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12394-2928-D049-A03A-95E1D4F8752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010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E1E8B-EE5F-4A41-BB9D-E3DD9205C7E9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E1E8B-EE5F-4A41-BB9D-E3DD9205C7E9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E1E8B-EE5F-4A41-BB9D-E3DD9205C7E9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E1E8B-EE5F-4A41-BB9D-E3DD9205C7E9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1B10-C86C-0F4E-BAD6-6679737D5DE5}" type="datetimeFigureOut">
              <a:rPr lang="es-ES" smtClean="0"/>
              <a:t>21/02/13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DC96-A08F-B64B-A875-67803A63F65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42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1B10-C86C-0F4E-BAD6-6679737D5DE5}" type="datetimeFigureOut">
              <a:rPr lang="es-ES" smtClean="0"/>
              <a:t>21/02/13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DC96-A08F-B64B-A875-67803A63F65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91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1B10-C86C-0F4E-BAD6-6679737D5DE5}" type="datetimeFigureOut">
              <a:rPr lang="es-ES" smtClean="0"/>
              <a:t>21/02/13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DC96-A08F-B64B-A875-67803A63F65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2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1B10-C86C-0F4E-BAD6-6679737D5DE5}" type="datetimeFigureOut">
              <a:rPr lang="es-ES" smtClean="0"/>
              <a:t>21/02/13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DC96-A08F-B64B-A875-67803A63F65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61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1B10-C86C-0F4E-BAD6-6679737D5DE5}" type="datetimeFigureOut">
              <a:rPr lang="es-ES" smtClean="0"/>
              <a:t>21/02/13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DC96-A08F-B64B-A875-67803A63F65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182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1B10-C86C-0F4E-BAD6-6679737D5DE5}" type="datetimeFigureOut">
              <a:rPr lang="es-ES" smtClean="0"/>
              <a:t>21/02/13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DC96-A08F-B64B-A875-67803A63F65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736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1B10-C86C-0F4E-BAD6-6679737D5DE5}" type="datetimeFigureOut">
              <a:rPr lang="es-ES" smtClean="0"/>
              <a:t>21/02/13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DC96-A08F-B64B-A875-67803A63F65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41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1B10-C86C-0F4E-BAD6-6679737D5DE5}" type="datetimeFigureOut">
              <a:rPr lang="es-ES" smtClean="0"/>
              <a:t>21/02/13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DC96-A08F-B64B-A875-67803A63F65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405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1B10-C86C-0F4E-BAD6-6679737D5DE5}" type="datetimeFigureOut">
              <a:rPr lang="es-ES" smtClean="0"/>
              <a:t>21/02/13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DC96-A08F-B64B-A875-67803A63F65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606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1B10-C86C-0F4E-BAD6-6679737D5DE5}" type="datetimeFigureOut">
              <a:rPr lang="es-ES" smtClean="0"/>
              <a:t>21/02/13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DC96-A08F-B64B-A875-67803A63F65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27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1B10-C86C-0F4E-BAD6-6679737D5DE5}" type="datetimeFigureOut">
              <a:rPr lang="es-ES" smtClean="0"/>
              <a:t>21/02/13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DC96-A08F-B64B-A875-67803A63F65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94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D1B10-C86C-0F4E-BAD6-6679737D5DE5}" type="datetimeFigureOut">
              <a:rPr lang="es-ES" smtClean="0"/>
              <a:t>21/02/13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2DC96-A08F-B64B-A875-67803A63F65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24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5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5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wmf"/><Relationship Id="rId3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1.wmf"/><Relationship Id="rId5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Equipamiento </a:t>
            </a:r>
            <a:br>
              <a:rPr lang="es-ES" dirty="0" smtClean="0"/>
            </a:br>
            <a:r>
              <a:rPr lang="es-ES" dirty="0" smtClean="0"/>
              <a:t>IXP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3238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Root</a:t>
            </a:r>
            <a:r>
              <a:rPr lang="es-ES" dirty="0" smtClean="0"/>
              <a:t>-Server-F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3415279" y="6075913"/>
            <a:ext cx="2908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Redundant lightweight node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869" y="1184115"/>
            <a:ext cx="6081886" cy="4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82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Root</a:t>
            </a:r>
            <a:r>
              <a:rPr lang="es-ES" dirty="0" smtClean="0"/>
              <a:t>-Server-F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3415279" y="6075913"/>
            <a:ext cx="2908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Redundant lightweight node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093" y="1614029"/>
            <a:ext cx="3716112" cy="446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3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Participantes de proyecto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1859"/>
          </a:xfrm>
        </p:spPr>
        <p:txBody>
          <a:bodyPr/>
          <a:lstStyle/>
          <a:p>
            <a:r>
              <a:rPr lang="es-ES" dirty="0" err="1" smtClean="0"/>
              <a:t>Megacable</a:t>
            </a:r>
            <a:endParaRPr lang="es-ES" dirty="0" smtClean="0"/>
          </a:p>
          <a:p>
            <a:r>
              <a:rPr lang="es-ES" dirty="0" err="1" smtClean="0"/>
              <a:t>RedIT</a:t>
            </a:r>
            <a:endParaRPr lang="es-ES" dirty="0" smtClean="0"/>
          </a:p>
          <a:p>
            <a:r>
              <a:rPr lang="es-ES" dirty="0" smtClean="0"/>
              <a:t>KIO-Networks</a:t>
            </a:r>
          </a:p>
          <a:p>
            <a:r>
              <a:rPr lang="es-ES" dirty="0" smtClean="0"/>
              <a:t>CUDI</a:t>
            </a:r>
          </a:p>
          <a:p>
            <a:r>
              <a:rPr lang="es-ES" dirty="0" smtClean="0"/>
              <a:t>NEXTEL</a:t>
            </a:r>
          </a:p>
          <a:p>
            <a:r>
              <a:rPr lang="es-ES" dirty="0" err="1" smtClean="0"/>
              <a:t>Transtelco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3180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Listado de Puerto</a:t>
            </a: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598356"/>
              </p:ext>
            </p:extLst>
          </p:nvPr>
        </p:nvGraphicFramePr>
        <p:xfrm>
          <a:off x="1544740" y="1417632"/>
          <a:ext cx="5629717" cy="4777520"/>
        </p:xfrm>
        <a:graphic>
          <a:graphicData uri="http://schemas.openxmlformats.org/drawingml/2006/table">
            <a:tbl>
              <a:tblPr/>
              <a:tblGrid>
                <a:gridCol w="3440382"/>
                <a:gridCol w="2189335"/>
              </a:tblGrid>
              <a:tr h="238876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Número de Puerto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Megacable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RedIT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KIO-Networks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CUDI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Nextel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Transtelco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Trunk SW1 a SW 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Rootserver-F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Rootserver-L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Router-server1/NMS1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Router-Server2/NMS2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Servidores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Root-server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Router-server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Router LAN administracion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Switches LAN administracion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876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servidor de consolas R232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63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Requerimiento </a:t>
            </a:r>
            <a:r>
              <a:rPr lang="es-ES" dirty="0" err="1" smtClean="0"/>
              <a:t>Switch</a:t>
            </a:r>
            <a:r>
              <a:rPr lang="es-ES" dirty="0"/>
              <a:t> </a:t>
            </a:r>
            <a:r>
              <a:rPr lang="es-ES" dirty="0" smtClean="0"/>
              <a:t>de fabrica de Intercambio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err="1" smtClean="0"/>
              <a:t>Switches</a:t>
            </a:r>
            <a:r>
              <a:rPr lang="es-ES" dirty="0" smtClean="0"/>
              <a:t> modulares que permitan cambios en caliente (</a:t>
            </a:r>
            <a:r>
              <a:rPr lang="es-ES" dirty="0" err="1" smtClean="0"/>
              <a:t>hot</a:t>
            </a:r>
            <a:r>
              <a:rPr lang="es-ES" dirty="0" smtClean="0"/>
              <a:t>-swap)</a:t>
            </a:r>
          </a:p>
          <a:p>
            <a:r>
              <a:rPr lang="es-ES" dirty="0" smtClean="0"/>
              <a:t>La m</a:t>
            </a:r>
            <a:r>
              <a:rPr lang="es-ES" dirty="0" smtClean="0"/>
              <a:t>ínima esperada </a:t>
            </a:r>
            <a:r>
              <a:rPr lang="es-ES" dirty="0" smtClean="0"/>
              <a:t>capacidad de puertos se deber</a:t>
            </a:r>
            <a:r>
              <a:rPr lang="es-ES" dirty="0" smtClean="0"/>
              <a:t>á</a:t>
            </a:r>
            <a:r>
              <a:rPr lang="es-ES" dirty="0" smtClean="0"/>
              <a:t> poder crecer al doble </a:t>
            </a:r>
          </a:p>
          <a:p>
            <a:r>
              <a:rPr lang="es-ES" dirty="0" smtClean="0"/>
              <a:t>Modelo de contrato en base a puerto de 1Gbps y 10Gbps.</a:t>
            </a:r>
          </a:p>
          <a:p>
            <a:r>
              <a:rPr lang="es-ES" dirty="0" smtClean="0"/>
              <a:t>No se deber</a:t>
            </a:r>
            <a:r>
              <a:rPr lang="es-ES" dirty="0" smtClean="0"/>
              <a:t>á sobre suscribir el </a:t>
            </a:r>
            <a:r>
              <a:rPr lang="es-ES" dirty="0" err="1" smtClean="0"/>
              <a:t>backplane</a:t>
            </a:r>
            <a:r>
              <a:rPr lang="es-ES" dirty="0" smtClean="0"/>
              <a:t> del equipo.</a:t>
            </a:r>
          </a:p>
          <a:p>
            <a:r>
              <a:rPr lang="es-ES" dirty="0" smtClean="0"/>
              <a:t>Se requieren funcionalidades al menos de capa2.</a:t>
            </a:r>
          </a:p>
          <a:p>
            <a:r>
              <a:rPr lang="es-ES" dirty="0" smtClean="0"/>
              <a:t>Soporte de </a:t>
            </a:r>
            <a:r>
              <a:rPr lang="es-ES" dirty="0" err="1" smtClean="0"/>
              <a:t>VLANs</a:t>
            </a:r>
            <a:r>
              <a:rPr lang="es-ES" dirty="0" smtClean="0"/>
              <a:t> 802.1q</a:t>
            </a:r>
          </a:p>
          <a:p>
            <a:r>
              <a:rPr lang="es-ES" dirty="0" smtClean="0"/>
              <a:t>Se requiere que el contrato con permita incrementos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52223" y="6418247"/>
            <a:ext cx="6648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 enviara un documento de RFP con m</a:t>
            </a:r>
            <a:r>
              <a:rPr lang="es-ES" dirty="0" smtClean="0"/>
              <a:t>ás detalles a los participantes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9648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Requerimientos Mínimos</a:t>
            </a:r>
            <a:r>
              <a:rPr lang="es-ES" smtClean="0"/>
              <a:t/>
            </a:r>
            <a:br>
              <a:rPr lang="es-ES" smtClean="0"/>
            </a:br>
            <a:r>
              <a:rPr lang="es-ES" smtClean="0"/>
              <a:t>Servidores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s-ES_tradnl" dirty="0" smtClean="0"/>
              <a:t>Características </a:t>
            </a:r>
            <a:r>
              <a:rPr lang="es-ES_tradnl" dirty="0"/>
              <a:t>de Monitoreo</a:t>
            </a:r>
          </a:p>
          <a:p>
            <a:r>
              <a:rPr lang="es-ES_tradnl" dirty="0"/>
              <a:t>Deberán ser basados en tecnología Intel o AMD de última generación: </a:t>
            </a:r>
          </a:p>
          <a:p>
            <a:r>
              <a:rPr lang="es-ES_tradnl" dirty="0"/>
              <a:t>Deberán contar con dos tarjetas con puertos de 1Gigabit-Ethernet en fibra óptica, 128  gigas de memoria RAM y 2 Discos Duro SAS </a:t>
            </a:r>
            <a:r>
              <a:rPr lang="es-ES_tradnl" dirty="0" err="1"/>
              <a:t>hotswap</a:t>
            </a:r>
            <a:r>
              <a:rPr lang="es-ES_tradnl" dirty="0"/>
              <a:t> de al menos 2 </a:t>
            </a:r>
            <a:r>
              <a:rPr lang="es-ES_tradnl" dirty="0" err="1"/>
              <a:t>TeraByte</a:t>
            </a:r>
            <a:r>
              <a:rPr lang="es-ES_tradnl" dirty="0"/>
              <a:t>. </a:t>
            </a:r>
          </a:p>
          <a:p>
            <a:r>
              <a:rPr lang="es-ES_tradnl" dirty="0"/>
              <a:t>Tarjeta controladora de RAID 1</a:t>
            </a:r>
          </a:p>
          <a:p>
            <a:r>
              <a:rPr lang="es-ES_tradnl" dirty="0"/>
              <a:t>Deberá contar con software para </a:t>
            </a:r>
            <a:r>
              <a:rPr lang="es-ES_tradnl" dirty="0" err="1"/>
              <a:t>virtualizar</a:t>
            </a:r>
            <a:r>
              <a:rPr lang="es-ES_tradnl" dirty="0"/>
              <a:t> servidores</a:t>
            </a:r>
          </a:p>
          <a:p>
            <a:r>
              <a:rPr lang="es-ES_tradnl" dirty="0"/>
              <a:t>Deberá contar con el software gestión y generación de reportes</a:t>
            </a:r>
          </a:p>
          <a:p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Características </a:t>
            </a:r>
            <a:r>
              <a:rPr lang="es-ES_tradnl" dirty="0"/>
              <a:t>de </a:t>
            </a:r>
            <a:r>
              <a:rPr lang="es-ES_tradnl" dirty="0" err="1" smtClean="0"/>
              <a:t>Router</a:t>
            </a:r>
            <a:r>
              <a:rPr lang="es-ES_tradnl" dirty="0" smtClean="0"/>
              <a:t>/</a:t>
            </a:r>
            <a:r>
              <a:rPr lang="es-ES_tradnl" dirty="0" err="1" smtClean="0"/>
              <a:t>Root</a:t>
            </a:r>
            <a:r>
              <a:rPr lang="es-ES_tradnl" dirty="0" smtClean="0"/>
              <a:t>-</a:t>
            </a:r>
            <a:r>
              <a:rPr lang="es-ES_tradnl" dirty="0"/>
              <a:t>Server</a:t>
            </a:r>
          </a:p>
          <a:p>
            <a:r>
              <a:rPr lang="es-ES_tradnl" dirty="0"/>
              <a:t>Deberán ser basados en tecnología Intel o AMD de última generación: </a:t>
            </a:r>
          </a:p>
          <a:p>
            <a:r>
              <a:rPr lang="es-ES_tradnl" dirty="0"/>
              <a:t>Deberán contar con dos tarjetas con puertos de 1Gigabit-Ethernet en fibra óptica, 32 gigas de memoria RAM y 2 Discos Duro SAS de 500Gigas. </a:t>
            </a:r>
          </a:p>
          <a:p>
            <a:r>
              <a:rPr lang="es-ES_tradnl" dirty="0"/>
              <a:t>Tarjeta controladora discos en RAID 1</a:t>
            </a:r>
          </a:p>
          <a:p>
            <a:r>
              <a:rPr lang="es-ES_tradnl" dirty="0"/>
              <a:t>Deberá contar con el software gestión y generación de reportes</a:t>
            </a:r>
          </a:p>
        </p:txBody>
      </p:sp>
    </p:spTree>
    <p:extLst>
      <p:ext uri="{BB962C8B-B14F-4D97-AF65-F5344CB8AC3E}">
        <p14:creationId xmlns:p14="http://schemas.microsoft.com/office/powerpoint/2010/main" val="387034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5"/>
          <p:cNvGrpSpPr>
            <a:grpSpLocks/>
          </p:cNvGrpSpPr>
          <p:nvPr/>
        </p:nvGrpSpPr>
        <p:grpSpPr bwMode="auto">
          <a:xfrm>
            <a:off x="4572000" y="1447800"/>
            <a:ext cx="3429000" cy="1600200"/>
            <a:chOff x="2894" y="1338"/>
            <a:chExt cx="1287" cy="625"/>
          </a:xfrm>
        </p:grpSpPr>
        <p:grpSp>
          <p:nvGrpSpPr>
            <p:cNvPr id="34" name="Group 66"/>
            <p:cNvGrpSpPr>
              <a:grpSpLocks/>
            </p:cNvGrpSpPr>
            <p:nvPr/>
          </p:nvGrpSpPr>
          <p:grpSpPr bwMode="auto">
            <a:xfrm>
              <a:off x="2912" y="1361"/>
              <a:ext cx="1269" cy="602"/>
              <a:chOff x="2912" y="1361"/>
              <a:chExt cx="1269" cy="602"/>
            </a:xfrm>
          </p:grpSpPr>
          <p:sp>
            <p:nvSpPr>
              <p:cNvPr id="45" name="Oval 67"/>
              <p:cNvSpPr>
                <a:spLocks noChangeArrowheads="1"/>
              </p:cNvSpPr>
              <p:nvPr/>
            </p:nvSpPr>
            <p:spPr bwMode="auto">
              <a:xfrm>
                <a:off x="3354" y="1361"/>
                <a:ext cx="539" cy="24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Oval 68"/>
              <p:cNvSpPr>
                <a:spLocks noChangeArrowheads="1"/>
              </p:cNvSpPr>
              <p:nvPr/>
            </p:nvSpPr>
            <p:spPr bwMode="auto">
              <a:xfrm>
                <a:off x="3047" y="1423"/>
                <a:ext cx="404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Oval 69"/>
              <p:cNvSpPr>
                <a:spLocks noChangeArrowheads="1"/>
              </p:cNvSpPr>
              <p:nvPr/>
            </p:nvSpPr>
            <p:spPr bwMode="auto">
              <a:xfrm>
                <a:off x="2912" y="1578"/>
                <a:ext cx="269" cy="19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Oval 70"/>
              <p:cNvSpPr>
                <a:spLocks noChangeArrowheads="1"/>
              </p:cNvSpPr>
              <p:nvPr/>
            </p:nvSpPr>
            <p:spPr bwMode="auto">
              <a:xfrm>
                <a:off x="2998" y="1677"/>
                <a:ext cx="414" cy="20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Oval 71"/>
              <p:cNvSpPr>
                <a:spLocks noChangeArrowheads="1"/>
              </p:cNvSpPr>
              <p:nvPr/>
            </p:nvSpPr>
            <p:spPr bwMode="auto">
              <a:xfrm>
                <a:off x="3305" y="1709"/>
                <a:ext cx="635" cy="25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Oval 72"/>
              <p:cNvSpPr>
                <a:spLocks noChangeArrowheads="1"/>
              </p:cNvSpPr>
              <p:nvPr/>
            </p:nvSpPr>
            <p:spPr bwMode="auto">
              <a:xfrm>
                <a:off x="3720" y="1431"/>
                <a:ext cx="394" cy="18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Oval 73"/>
              <p:cNvSpPr>
                <a:spLocks noChangeArrowheads="1"/>
              </p:cNvSpPr>
              <p:nvPr/>
            </p:nvSpPr>
            <p:spPr bwMode="auto">
              <a:xfrm>
                <a:off x="3787" y="1561"/>
                <a:ext cx="394" cy="1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Oval 74"/>
              <p:cNvSpPr>
                <a:spLocks noChangeArrowheads="1"/>
              </p:cNvSpPr>
              <p:nvPr/>
            </p:nvSpPr>
            <p:spPr bwMode="auto">
              <a:xfrm>
                <a:off x="3749" y="1607"/>
                <a:ext cx="384" cy="31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Oval 75"/>
              <p:cNvSpPr>
                <a:spLocks noChangeArrowheads="1"/>
              </p:cNvSpPr>
              <p:nvPr/>
            </p:nvSpPr>
            <p:spPr bwMode="auto">
              <a:xfrm>
                <a:off x="3142" y="1508"/>
                <a:ext cx="819" cy="31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" name="Group 76"/>
            <p:cNvGrpSpPr>
              <a:grpSpLocks/>
            </p:cNvGrpSpPr>
            <p:nvPr/>
          </p:nvGrpSpPr>
          <p:grpSpPr bwMode="auto">
            <a:xfrm>
              <a:off x="2894" y="1338"/>
              <a:ext cx="1258" cy="611"/>
              <a:chOff x="2894" y="1338"/>
              <a:chExt cx="1258" cy="611"/>
            </a:xfrm>
          </p:grpSpPr>
          <p:sp>
            <p:nvSpPr>
              <p:cNvPr id="36" name="Oval 77"/>
              <p:cNvSpPr>
                <a:spLocks noChangeArrowheads="1"/>
              </p:cNvSpPr>
              <p:nvPr/>
            </p:nvSpPr>
            <p:spPr bwMode="auto">
              <a:xfrm>
                <a:off x="3336" y="1338"/>
                <a:ext cx="528" cy="240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Oval 78"/>
              <p:cNvSpPr>
                <a:spLocks noChangeArrowheads="1"/>
              </p:cNvSpPr>
              <p:nvPr/>
            </p:nvSpPr>
            <p:spPr bwMode="auto">
              <a:xfrm>
                <a:off x="3027" y="1408"/>
                <a:ext cx="404" cy="238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Oval 79"/>
              <p:cNvSpPr>
                <a:spLocks noChangeArrowheads="1"/>
              </p:cNvSpPr>
              <p:nvPr/>
            </p:nvSpPr>
            <p:spPr bwMode="auto">
              <a:xfrm>
                <a:off x="2894" y="1561"/>
                <a:ext cx="268" cy="19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Oval 80"/>
              <p:cNvSpPr>
                <a:spLocks noChangeArrowheads="1"/>
              </p:cNvSpPr>
              <p:nvPr/>
            </p:nvSpPr>
            <p:spPr bwMode="auto">
              <a:xfrm>
                <a:off x="2980" y="1655"/>
                <a:ext cx="412" cy="209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Oval 81"/>
              <p:cNvSpPr>
                <a:spLocks noChangeArrowheads="1"/>
              </p:cNvSpPr>
              <p:nvPr/>
            </p:nvSpPr>
            <p:spPr bwMode="auto">
              <a:xfrm>
                <a:off x="3288" y="1695"/>
                <a:ext cx="625" cy="25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Oval 82"/>
              <p:cNvSpPr>
                <a:spLocks noChangeArrowheads="1"/>
              </p:cNvSpPr>
              <p:nvPr/>
            </p:nvSpPr>
            <p:spPr bwMode="auto">
              <a:xfrm>
                <a:off x="3700" y="1415"/>
                <a:ext cx="395" cy="18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Oval 83"/>
              <p:cNvSpPr>
                <a:spLocks noChangeArrowheads="1"/>
              </p:cNvSpPr>
              <p:nvPr/>
            </p:nvSpPr>
            <p:spPr bwMode="auto">
              <a:xfrm>
                <a:off x="3758" y="1546"/>
                <a:ext cx="394" cy="185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Oval 84"/>
              <p:cNvSpPr>
                <a:spLocks noChangeArrowheads="1"/>
              </p:cNvSpPr>
              <p:nvPr/>
            </p:nvSpPr>
            <p:spPr bwMode="auto">
              <a:xfrm>
                <a:off x="3720" y="1585"/>
                <a:ext cx="394" cy="31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Oval 85"/>
              <p:cNvSpPr>
                <a:spLocks noChangeArrowheads="1"/>
              </p:cNvSpPr>
              <p:nvPr/>
            </p:nvSpPr>
            <p:spPr bwMode="auto">
              <a:xfrm>
                <a:off x="3123" y="1484"/>
                <a:ext cx="817" cy="317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4" name="Group 65"/>
          <p:cNvGrpSpPr>
            <a:grpSpLocks/>
          </p:cNvGrpSpPr>
          <p:nvPr/>
        </p:nvGrpSpPr>
        <p:grpSpPr bwMode="auto">
          <a:xfrm>
            <a:off x="1447800" y="4192588"/>
            <a:ext cx="2819400" cy="1903412"/>
            <a:chOff x="2894" y="1338"/>
            <a:chExt cx="1287" cy="625"/>
          </a:xfrm>
        </p:grpSpPr>
        <p:grpSp>
          <p:nvGrpSpPr>
            <p:cNvPr id="55" name="Group 66"/>
            <p:cNvGrpSpPr>
              <a:grpSpLocks/>
            </p:cNvGrpSpPr>
            <p:nvPr/>
          </p:nvGrpSpPr>
          <p:grpSpPr bwMode="auto">
            <a:xfrm>
              <a:off x="2912" y="1361"/>
              <a:ext cx="1269" cy="602"/>
              <a:chOff x="2912" y="1361"/>
              <a:chExt cx="1269" cy="602"/>
            </a:xfrm>
          </p:grpSpPr>
          <p:sp>
            <p:nvSpPr>
              <p:cNvPr id="66" name="Oval 67"/>
              <p:cNvSpPr>
                <a:spLocks noChangeArrowheads="1"/>
              </p:cNvSpPr>
              <p:nvPr/>
            </p:nvSpPr>
            <p:spPr bwMode="auto">
              <a:xfrm>
                <a:off x="3354" y="1361"/>
                <a:ext cx="539" cy="24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Oval 68"/>
              <p:cNvSpPr>
                <a:spLocks noChangeArrowheads="1"/>
              </p:cNvSpPr>
              <p:nvPr/>
            </p:nvSpPr>
            <p:spPr bwMode="auto">
              <a:xfrm>
                <a:off x="3047" y="1423"/>
                <a:ext cx="404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Oval 69"/>
              <p:cNvSpPr>
                <a:spLocks noChangeArrowheads="1"/>
              </p:cNvSpPr>
              <p:nvPr/>
            </p:nvSpPr>
            <p:spPr bwMode="auto">
              <a:xfrm>
                <a:off x="2912" y="1578"/>
                <a:ext cx="269" cy="19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Oval 70"/>
              <p:cNvSpPr>
                <a:spLocks noChangeArrowheads="1"/>
              </p:cNvSpPr>
              <p:nvPr/>
            </p:nvSpPr>
            <p:spPr bwMode="auto">
              <a:xfrm>
                <a:off x="2998" y="1677"/>
                <a:ext cx="414" cy="20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Oval 71"/>
              <p:cNvSpPr>
                <a:spLocks noChangeArrowheads="1"/>
              </p:cNvSpPr>
              <p:nvPr/>
            </p:nvSpPr>
            <p:spPr bwMode="auto">
              <a:xfrm>
                <a:off x="3305" y="1709"/>
                <a:ext cx="635" cy="25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Oval 72"/>
              <p:cNvSpPr>
                <a:spLocks noChangeArrowheads="1"/>
              </p:cNvSpPr>
              <p:nvPr/>
            </p:nvSpPr>
            <p:spPr bwMode="auto">
              <a:xfrm>
                <a:off x="3720" y="1431"/>
                <a:ext cx="394" cy="18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Oval 73"/>
              <p:cNvSpPr>
                <a:spLocks noChangeArrowheads="1"/>
              </p:cNvSpPr>
              <p:nvPr/>
            </p:nvSpPr>
            <p:spPr bwMode="auto">
              <a:xfrm>
                <a:off x="3787" y="1561"/>
                <a:ext cx="394" cy="1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Oval 74"/>
              <p:cNvSpPr>
                <a:spLocks noChangeArrowheads="1"/>
              </p:cNvSpPr>
              <p:nvPr/>
            </p:nvSpPr>
            <p:spPr bwMode="auto">
              <a:xfrm>
                <a:off x="3749" y="1607"/>
                <a:ext cx="384" cy="31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Oval 75"/>
              <p:cNvSpPr>
                <a:spLocks noChangeArrowheads="1"/>
              </p:cNvSpPr>
              <p:nvPr/>
            </p:nvSpPr>
            <p:spPr bwMode="auto">
              <a:xfrm>
                <a:off x="3142" y="1508"/>
                <a:ext cx="819" cy="31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" name="Group 76"/>
            <p:cNvGrpSpPr>
              <a:grpSpLocks/>
            </p:cNvGrpSpPr>
            <p:nvPr/>
          </p:nvGrpSpPr>
          <p:grpSpPr bwMode="auto">
            <a:xfrm>
              <a:off x="2894" y="1338"/>
              <a:ext cx="1258" cy="611"/>
              <a:chOff x="2894" y="1338"/>
              <a:chExt cx="1258" cy="611"/>
            </a:xfrm>
          </p:grpSpPr>
          <p:sp>
            <p:nvSpPr>
              <p:cNvPr id="57" name="Oval 77"/>
              <p:cNvSpPr>
                <a:spLocks noChangeArrowheads="1"/>
              </p:cNvSpPr>
              <p:nvPr/>
            </p:nvSpPr>
            <p:spPr bwMode="auto">
              <a:xfrm>
                <a:off x="3336" y="1338"/>
                <a:ext cx="528" cy="240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Oval 78"/>
              <p:cNvSpPr>
                <a:spLocks noChangeArrowheads="1"/>
              </p:cNvSpPr>
              <p:nvPr/>
            </p:nvSpPr>
            <p:spPr bwMode="auto">
              <a:xfrm>
                <a:off x="3027" y="1408"/>
                <a:ext cx="404" cy="238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Oval 79"/>
              <p:cNvSpPr>
                <a:spLocks noChangeArrowheads="1"/>
              </p:cNvSpPr>
              <p:nvPr/>
            </p:nvSpPr>
            <p:spPr bwMode="auto">
              <a:xfrm>
                <a:off x="2894" y="1561"/>
                <a:ext cx="268" cy="19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80"/>
              <p:cNvSpPr>
                <a:spLocks noChangeArrowheads="1"/>
              </p:cNvSpPr>
              <p:nvPr/>
            </p:nvSpPr>
            <p:spPr bwMode="auto">
              <a:xfrm>
                <a:off x="2980" y="1655"/>
                <a:ext cx="412" cy="209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Oval 81"/>
              <p:cNvSpPr>
                <a:spLocks noChangeArrowheads="1"/>
              </p:cNvSpPr>
              <p:nvPr/>
            </p:nvSpPr>
            <p:spPr bwMode="auto">
              <a:xfrm>
                <a:off x="3288" y="1695"/>
                <a:ext cx="625" cy="25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Oval 82"/>
              <p:cNvSpPr>
                <a:spLocks noChangeArrowheads="1"/>
              </p:cNvSpPr>
              <p:nvPr/>
            </p:nvSpPr>
            <p:spPr bwMode="auto">
              <a:xfrm>
                <a:off x="3700" y="1415"/>
                <a:ext cx="395" cy="18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Oval 83"/>
              <p:cNvSpPr>
                <a:spLocks noChangeArrowheads="1"/>
              </p:cNvSpPr>
              <p:nvPr/>
            </p:nvSpPr>
            <p:spPr bwMode="auto">
              <a:xfrm>
                <a:off x="3758" y="1546"/>
                <a:ext cx="394" cy="185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84"/>
              <p:cNvSpPr>
                <a:spLocks noChangeArrowheads="1"/>
              </p:cNvSpPr>
              <p:nvPr/>
            </p:nvSpPr>
            <p:spPr bwMode="auto">
              <a:xfrm>
                <a:off x="3720" y="1585"/>
                <a:ext cx="394" cy="31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Oval 85"/>
              <p:cNvSpPr>
                <a:spLocks noChangeArrowheads="1"/>
              </p:cNvSpPr>
              <p:nvPr/>
            </p:nvSpPr>
            <p:spPr bwMode="auto">
              <a:xfrm>
                <a:off x="3123" y="1484"/>
                <a:ext cx="817" cy="317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5" name="Group 65"/>
          <p:cNvGrpSpPr>
            <a:grpSpLocks/>
          </p:cNvGrpSpPr>
          <p:nvPr/>
        </p:nvGrpSpPr>
        <p:grpSpPr bwMode="auto">
          <a:xfrm>
            <a:off x="4343400" y="4419600"/>
            <a:ext cx="3505200" cy="1370012"/>
            <a:chOff x="2894" y="1338"/>
            <a:chExt cx="1287" cy="625"/>
          </a:xfrm>
        </p:grpSpPr>
        <p:grpSp>
          <p:nvGrpSpPr>
            <p:cNvPr id="76" name="Group 66"/>
            <p:cNvGrpSpPr>
              <a:grpSpLocks/>
            </p:cNvGrpSpPr>
            <p:nvPr/>
          </p:nvGrpSpPr>
          <p:grpSpPr bwMode="auto">
            <a:xfrm>
              <a:off x="2912" y="1361"/>
              <a:ext cx="1269" cy="602"/>
              <a:chOff x="2912" y="1361"/>
              <a:chExt cx="1269" cy="602"/>
            </a:xfrm>
          </p:grpSpPr>
          <p:sp>
            <p:nvSpPr>
              <p:cNvPr id="87" name="Oval 67"/>
              <p:cNvSpPr>
                <a:spLocks noChangeArrowheads="1"/>
              </p:cNvSpPr>
              <p:nvPr/>
            </p:nvSpPr>
            <p:spPr bwMode="auto">
              <a:xfrm>
                <a:off x="3354" y="1361"/>
                <a:ext cx="539" cy="24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Oval 68"/>
              <p:cNvSpPr>
                <a:spLocks noChangeArrowheads="1"/>
              </p:cNvSpPr>
              <p:nvPr/>
            </p:nvSpPr>
            <p:spPr bwMode="auto">
              <a:xfrm>
                <a:off x="3047" y="1423"/>
                <a:ext cx="404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Oval 69"/>
              <p:cNvSpPr>
                <a:spLocks noChangeArrowheads="1"/>
              </p:cNvSpPr>
              <p:nvPr/>
            </p:nvSpPr>
            <p:spPr bwMode="auto">
              <a:xfrm>
                <a:off x="2912" y="1578"/>
                <a:ext cx="269" cy="19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Oval 70"/>
              <p:cNvSpPr>
                <a:spLocks noChangeArrowheads="1"/>
              </p:cNvSpPr>
              <p:nvPr/>
            </p:nvSpPr>
            <p:spPr bwMode="auto">
              <a:xfrm>
                <a:off x="2998" y="1677"/>
                <a:ext cx="414" cy="20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Oval 71"/>
              <p:cNvSpPr>
                <a:spLocks noChangeArrowheads="1"/>
              </p:cNvSpPr>
              <p:nvPr/>
            </p:nvSpPr>
            <p:spPr bwMode="auto">
              <a:xfrm>
                <a:off x="3305" y="1709"/>
                <a:ext cx="635" cy="25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Oval 72"/>
              <p:cNvSpPr>
                <a:spLocks noChangeArrowheads="1"/>
              </p:cNvSpPr>
              <p:nvPr/>
            </p:nvSpPr>
            <p:spPr bwMode="auto">
              <a:xfrm>
                <a:off x="3720" y="1431"/>
                <a:ext cx="394" cy="18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Oval 73"/>
              <p:cNvSpPr>
                <a:spLocks noChangeArrowheads="1"/>
              </p:cNvSpPr>
              <p:nvPr/>
            </p:nvSpPr>
            <p:spPr bwMode="auto">
              <a:xfrm>
                <a:off x="3787" y="1561"/>
                <a:ext cx="394" cy="1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Oval 74"/>
              <p:cNvSpPr>
                <a:spLocks noChangeArrowheads="1"/>
              </p:cNvSpPr>
              <p:nvPr/>
            </p:nvSpPr>
            <p:spPr bwMode="auto">
              <a:xfrm>
                <a:off x="3749" y="1607"/>
                <a:ext cx="384" cy="31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Oval 75"/>
              <p:cNvSpPr>
                <a:spLocks noChangeArrowheads="1"/>
              </p:cNvSpPr>
              <p:nvPr/>
            </p:nvSpPr>
            <p:spPr bwMode="auto">
              <a:xfrm>
                <a:off x="3142" y="1508"/>
                <a:ext cx="819" cy="31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" name="Group 76"/>
            <p:cNvGrpSpPr>
              <a:grpSpLocks/>
            </p:cNvGrpSpPr>
            <p:nvPr/>
          </p:nvGrpSpPr>
          <p:grpSpPr bwMode="auto">
            <a:xfrm>
              <a:off x="2894" y="1338"/>
              <a:ext cx="1258" cy="611"/>
              <a:chOff x="2894" y="1338"/>
              <a:chExt cx="1258" cy="611"/>
            </a:xfrm>
          </p:grpSpPr>
          <p:sp>
            <p:nvSpPr>
              <p:cNvPr id="78" name="Oval 77"/>
              <p:cNvSpPr>
                <a:spLocks noChangeArrowheads="1"/>
              </p:cNvSpPr>
              <p:nvPr/>
            </p:nvSpPr>
            <p:spPr bwMode="auto">
              <a:xfrm>
                <a:off x="3336" y="1338"/>
                <a:ext cx="528" cy="240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Oval 78"/>
              <p:cNvSpPr>
                <a:spLocks noChangeArrowheads="1"/>
              </p:cNvSpPr>
              <p:nvPr/>
            </p:nvSpPr>
            <p:spPr bwMode="auto">
              <a:xfrm>
                <a:off x="3027" y="1408"/>
                <a:ext cx="404" cy="238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Oval 79"/>
              <p:cNvSpPr>
                <a:spLocks noChangeArrowheads="1"/>
              </p:cNvSpPr>
              <p:nvPr/>
            </p:nvSpPr>
            <p:spPr bwMode="auto">
              <a:xfrm>
                <a:off x="2894" y="1561"/>
                <a:ext cx="268" cy="19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Oval 80"/>
              <p:cNvSpPr>
                <a:spLocks noChangeArrowheads="1"/>
              </p:cNvSpPr>
              <p:nvPr/>
            </p:nvSpPr>
            <p:spPr bwMode="auto">
              <a:xfrm>
                <a:off x="2980" y="1655"/>
                <a:ext cx="412" cy="209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Oval 81"/>
              <p:cNvSpPr>
                <a:spLocks noChangeArrowheads="1"/>
              </p:cNvSpPr>
              <p:nvPr/>
            </p:nvSpPr>
            <p:spPr bwMode="auto">
              <a:xfrm>
                <a:off x="3288" y="1695"/>
                <a:ext cx="625" cy="25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Oval 82"/>
              <p:cNvSpPr>
                <a:spLocks noChangeArrowheads="1"/>
              </p:cNvSpPr>
              <p:nvPr/>
            </p:nvSpPr>
            <p:spPr bwMode="auto">
              <a:xfrm>
                <a:off x="3700" y="1415"/>
                <a:ext cx="395" cy="18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Oval 83"/>
              <p:cNvSpPr>
                <a:spLocks noChangeArrowheads="1"/>
              </p:cNvSpPr>
              <p:nvPr/>
            </p:nvSpPr>
            <p:spPr bwMode="auto">
              <a:xfrm>
                <a:off x="3758" y="1546"/>
                <a:ext cx="394" cy="185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3720" y="1585"/>
                <a:ext cx="394" cy="31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Oval 85"/>
              <p:cNvSpPr>
                <a:spLocks noChangeArrowheads="1"/>
              </p:cNvSpPr>
              <p:nvPr/>
            </p:nvSpPr>
            <p:spPr bwMode="auto">
              <a:xfrm>
                <a:off x="3123" y="1484"/>
                <a:ext cx="817" cy="317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6" name="Group 65"/>
          <p:cNvGrpSpPr>
            <a:grpSpLocks/>
          </p:cNvGrpSpPr>
          <p:nvPr/>
        </p:nvGrpSpPr>
        <p:grpSpPr bwMode="auto">
          <a:xfrm>
            <a:off x="1447800" y="1295400"/>
            <a:ext cx="2895600" cy="1828800"/>
            <a:chOff x="2894" y="1338"/>
            <a:chExt cx="1287" cy="625"/>
          </a:xfrm>
        </p:grpSpPr>
        <p:grpSp>
          <p:nvGrpSpPr>
            <p:cNvPr id="97" name="Group 66"/>
            <p:cNvGrpSpPr>
              <a:grpSpLocks/>
            </p:cNvGrpSpPr>
            <p:nvPr/>
          </p:nvGrpSpPr>
          <p:grpSpPr bwMode="auto">
            <a:xfrm>
              <a:off x="2912" y="1361"/>
              <a:ext cx="1269" cy="602"/>
              <a:chOff x="2912" y="1361"/>
              <a:chExt cx="1269" cy="602"/>
            </a:xfrm>
          </p:grpSpPr>
          <p:sp>
            <p:nvSpPr>
              <p:cNvPr id="108" name="Oval 67"/>
              <p:cNvSpPr>
                <a:spLocks noChangeArrowheads="1"/>
              </p:cNvSpPr>
              <p:nvPr/>
            </p:nvSpPr>
            <p:spPr bwMode="auto">
              <a:xfrm>
                <a:off x="3354" y="1361"/>
                <a:ext cx="539" cy="24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Oval 68"/>
              <p:cNvSpPr>
                <a:spLocks noChangeArrowheads="1"/>
              </p:cNvSpPr>
              <p:nvPr/>
            </p:nvSpPr>
            <p:spPr bwMode="auto">
              <a:xfrm>
                <a:off x="3047" y="1423"/>
                <a:ext cx="404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Oval 69"/>
              <p:cNvSpPr>
                <a:spLocks noChangeArrowheads="1"/>
              </p:cNvSpPr>
              <p:nvPr/>
            </p:nvSpPr>
            <p:spPr bwMode="auto">
              <a:xfrm>
                <a:off x="2912" y="1578"/>
                <a:ext cx="269" cy="19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Oval 70"/>
              <p:cNvSpPr>
                <a:spLocks noChangeArrowheads="1"/>
              </p:cNvSpPr>
              <p:nvPr/>
            </p:nvSpPr>
            <p:spPr bwMode="auto">
              <a:xfrm>
                <a:off x="2998" y="1677"/>
                <a:ext cx="414" cy="20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Oval 71"/>
              <p:cNvSpPr>
                <a:spLocks noChangeArrowheads="1"/>
              </p:cNvSpPr>
              <p:nvPr/>
            </p:nvSpPr>
            <p:spPr bwMode="auto">
              <a:xfrm>
                <a:off x="3305" y="1709"/>
                <a:ext cx="635" cy="25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Oval 72"/>
              <p:cNvSpPr>
                <a:spLocks noChangeArrowheads="1"/>
              </p:cNvSpPr>
              <p:nvPr/>
            </p:nvSpPr>
            <p:spPr bwMode="auto">
              <a:xfrm>
                <a:off x="3720" y="1431"/>
                <a:ext cx="394" cy="18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Oval 73"/>
              <p:cNvSpPr>
                <a:spLocks noChangeArrowheads="1"/>
              </p:cNvSpPr>
              <p:nvPr/>
            </p:nvSpPr>
            <p:spPr bwMode="auto">
              <a:xfrm>
                <a:off x="3787" y="1561"/>
                <a:ext cx="394" cy="1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Oval 74"/>
              <p:cNvSpPr>
                <a:spLocks noChangeArrowheads="1"/>
              </p:cNvSpPr>
              <p:nvPr/>
            </p:nvSpPr>
            <p:spPr bwMode="auto">
              <a:xfrm>
                <a:off x="3749" y="1607"/>
                <a:ext cx="384" cy="31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Oval 75"/>
              <p:cNvSpPr>
                <a:spLocks noChangeArrowheads="1"/>
              </p:cNvSpPr>
              <p:nvPr/>
            </p:nvSpPr>
            <p:spPr bwMode="auto">
              <a:xfrm>
                <a:off x="3142" y="1508"/>
                <a:ext cx="819" cy="31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8" name="Group 76"/>
            <p:cNvGrpSpPr>
              <a:grpSpLocks/>
            </p:cNvGrpSpPr>
            <p:nvPr/>
          </p:nvGrpSpPr>
          <p:grpSpPr bwMode="auto">
            <a:xfrm>
              <a:off x="2894" y="1338"/>
              <a:ext cx="1258" cy="611"/>
              <a:chOff x="2894" y="1338"/>
              <a:chExt cx="1258" cy="611"/>
            </a:xfrm>
          </p:grpSpPr>
          <p:sp>
            <p:nvSpPr>
              <p:cNvPr id="99" name="Oval 77"/>
              <p:cNvSpPr>
                <a:spLocks noChangeArrowheads="1"/>
              </p:cNvSpPr>
              <p:nvPr/>
            </p:nvSpPr>
            <p:spPr bwMode="auto">
              <a:xfrm>
                <a:off x="3336" y="1338"/>
                <a:ext cx="528" cy="240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Oval 78"/>
              <p:cNvSpPr>
                <a:spLocks noChangeArrowheads="1"/>
              </p:cNvSpPr>
              <p:nvPr/>
            </p:nvSpPr>
            <p:spPr bwMode="auto">
              <a:xfrm>
                <a:off x="3027" y="1408"/>
                <a:ext cx="404" cy="238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Oval 79"/>
              <p:cNvSpPr>
                <a:spLocks noChangeArrowheads="1"/>
              </p:cNvSpPr>
              <p:nvPr/>
            </p:nvSpPr>
            <p:spPr bwMode="auto">
              <a:xfrm>
                <a:off x="2894" y="1561"/>
                <a:ext cx="268" cy="19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Oval 80"/>
              <p:cNvSpPr>
                <a:spLocks noChangeArrowheads="1"/>
              </p:cNvSpPr>
              <p:nvPr/>
            </p:nvSpPr>
            <p:spPr bwMode="auto">
              <a:xfrm>
                <a:off x="2980" y="1655"/>
                <a:ext cx="412" cy="209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Oval 81"/>
              <p:cNvSpPr>
                <a:spLocks noChangeArrowheads="1"/>
              </p:cNvSpPr>
              <p:nvPr/>
            </p:nvSpPr>
            <p:spPr bwMode="auto">
              <a:xfrm>
                <a:off x="3288" y="1695"/>
                <a:ext cx="625" cy="25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Oval 82"/>
              <p:cNvSpPr>
                <a:spLocks noChangeArrowheads="1"/>
              </p:cNvSpPr>
              <p:nvPr/>
            </p:nvSpPr>
            <p:spPr bwMode="auto">
              <a:xfrm>
                <a:off x="3700" y="1415"/>
                <a:ext cx="395" cy="18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Oval 83"/>
              <p:cNvSpPr>
                <a:spLocks noChangeArrowheads="1"/>
              </p:cNvSpPr>
              <p:nvPr/>
            </p:nvSpPr>
            <p:spPr bwMode="auto">
              <a:xfrm>
                <a:off x="3758" y="1546"/>
                <a:ext cx="394" cy="185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Oval 84"/>
              <p:cNvSpPr>
                <a:spLocks noChangeArrowheads="1"/>
              </p:cNvSpPr>
              <p:nvPr/>
            </p:nvSpPr>
            <p:spPr bwMode="auto">
              <a:xfrm>
                <a:off x="3720" y="1585"/>
                <a:ext cx="394" cy="31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Oval 85"/>
              <p:cNvSpPr>
                <a:spLocks noChangeArrowheads="1"/>
              </p:cNvSpPr>
              <p:nvPr/>
            </p:nvSpPr>
            <p:spPr bwMode="auto">
              <a:xfrm>
                <a:off x="3123" y="1484"/>
                <a:ext cx="817" cy="317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7" name="Group 65"/>
          <p:cNvGrpSpPr>
            <a:grpSpLocks/>
          </p:cNvGrpSpPr>
          <p:nvPr/>
        </p:nvGrpSpPr>
        <p:grpSpPr bwMode="auto">
          <a:xfrm>
            <a:off x="5105400" y="3048000"/>
            <a:ext cx="3733800" cy="1447800"/>
            <a:chOff x="2894" y="1338"/>
            <a:chExt cx="1287" cy="625"/>
          </a:xfrm>
        </p:grpSpPr>
        <p:grpSp>
          <p:nvGrpSpPr>
            <p:cNvPr id="118" name="Group 66"/>
            <p:cNvGrpSpPr>
              <a:grpSpLocks/>
            </p:cNvGrpSpPr>
            <p:nvPr/>
          </p:nvGrpSpPr>
          <p:grpSpPr bwMode="auto">
            <a:xfrm>
              <a:off x="2912" y="1361"/>
              <a:ext cx="1269" cy="602"/>
              <a:chOff x="2912" y="1361"/>
              <a:chExt cx="1269" cy="602"/>
            </a:xfrm>
          </p:grpSpPr>
          <p:sp>
            <p:nvSpPr>
              <p:cNvPr id="129" name="Oval 67"/>
              <p:cNvSpPr>
                <a:spLocks noChangeArrowheads="1"/>
              </p:cNvSpPr>
              <p:nvPr/>
            </p:nvSpPr>
            <p:spPr bwMode="auto">
              <a:xfrm>
                <a:off x="3354" y="1361"/>
                <a:ext cx="539" cy="24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Oval 68"/>
              <p:cNvSpPr>
                <a:spLocks noChangeArrowheads="1"/>
              </p:cNvSpPr>
              <p:nvPr/>
            </p:nvSpPr>
            <p:spPr bwMode="auto">
              <a:xfrm>
                <a:off x="3047" y="1423"/>
                <a:ext cx="404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Oval 69"/>
              <p:cNvSpPr>
                <a:spLocks noChangeArrowheads="1"/>
              </p:cNvSpPr>
              <p:nvPr/>
            </p:nvSpPr>
            <p:spPr bwMode="auto">
              <a:xfrm>
                <a:off x="2912" y="1578"/>
                <a:ext cx="269" cy="19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Oval 70"/>
              <p:cNvSpPr>
                <a:spLocks noChangeArrowheads="1"/>
              </p:cNvSpPr>
              <p:nvPr/>
            </p:nvSpPr>
            <p:spPr bwMode="auto">
              <a:xfrm>
                <a:off x="2998" y="1677"/>
                <a:ext cx="414" cy="20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Oval 71"/>
              <p:cNvSpPr>
                <a:spLocks noChangeArrowheads="1"/>
              </p:cNvSpPr>
              <p:nvPr/>
            </p:nvSpPr>
            <p:spPr bwMode="auto">
              <a:xfrm>
                <a:off x="3305" y="1709"/>
                <a:ext cx="635" cy="25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Oval 72"/>
              <p:cNvSpPr>
                <a:spLocks noChangeArrowheads="1"/>
              </p:cNvSpPr>
              <p:nvPr/>
            </p:nvSpPr>
            <p:spPr bwMode="auto">
              <a:xfrm>
                <a:off x="3720" y="1431"/>
                <a:ext cx="394" cy="18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Oval 73"/>
              <p:cNvSpPr>
                <a:spLocks noChangeArrowheads="1"/>
              </p:cNvSpPr>
              <p:nvPr/>
            </p:nvSpPr>
            <p:spPr bwMode="auto">
              <a:xfrm>
                <a:off x="3787" y="1561"/>
                <a:ext cx="394" cy="1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Oval 74"/>
              <p:cNvSpPr>
                <a:spLocks noChangeArrowheads="1"/>
              </p:cNvSpPr>
              <p:nvPr/>
            </p:nvSpPr>
            <p:spPr bwMode="auto">
              <a:xfrm>
                <a:off x="3749" y="1607"/>
                <a:ext cx="384" cy="31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Oval 75"/>
              <p:cNvSpPr>
                <a:spLocks noChangeArrowheads="1"/>
              </p:cNvSpPr>
              <p:nvPr/>
            </p:nvSpPr>
            <p:spPr bwMode="auto">
              <a:xfrm>
                <a:off x="3142" y="1508"/>
                <a:ext cx="819" cy="31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" name="Group 76"/>
            <p:cNvGrpSpPr>
              <a:grpSpLocks/>
            </p:cNvGrpSpPr>
            <p:nvPr/>
          </p:nvGrpSpPr>
          <p:grpSpPr bwMode="auto">
            <a:xfrm>
              <a:off x="2894" y="1338"/>
              <a:ext cx="1258" cy="611"/>
              <a:chOff x="2894" y="1338"/>
              <a:chExt cx="1258" cy="611"/>
            </a:xfrm>
          </p:grpSpPr>
          <p:sp>
            <p:nvSpPr>
              <p:cNvPr id="120" name="Oval 77"/>
              <p:cNvSpPr>
                <a:spLocks noChangeArrowheads="1"/>
              </p:cNvSpPr>
              <p:nvPr/>
            </p:nvSpPr>
            <p:spPr bwMode="auto">
              <a:xfrm>
                <a:off x="3336" y="1338"/>
                <a:ext cx="528" cy="240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Oval 78"/>
              <p:cNvSpPr>
                <a:spLocks noChangeArrowheads="1"/>
              </p:cNvSpPr>
              <p:nvPr/>
            </p:nvSpPr>
            <p:spPr bwMode="auto">
              <a:xfrm>
                <a:off x="3027" y="1408"/>
                <a:ext cx="404" cy="238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Oval 79"/>
              <p:cNvSpPr>
                <a:spLocks noChangeArrowheads="1"/>
              </p:cNvSpPr>
              <p:nvPr/>
            </p:nvSpPr>
            <p:spPr bwMode="auto">
              <a:xfrm>
                <a:off x="2894" y="1561"/>
                <a:ext cx="268" cy="19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Oval 80"/>
              <p:cNvSpPr>
                <a:spLocks noChangeArrowheads="1"/>
              </p:cNvSpPr>
              <p:nvPr/>
            </p:nvSpPr>
            <p:spPr bwMode="auto">
              <a:xfrm>
                <a:off x="2980" y="1655"/>
                <a:ext cx="412" cy="209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Oval 81"/>
              <p:cNvSpPr>
                <a:spLocks noChangeArrowheads="1"/>
              </p:cNvSpPr>
              <p:nvPr/>
            </p:nvSpPr>
            <p:spPr bwMode="auto">
              <a:xfrm>
                <a:off x="3288" y="1695"/>
                <a:ext cx="625" cy="25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Oval 82"/>
              <p:cNvSpPr>
                <a:spLocks noChangeArrowheads="1"/>
              </p:cNvSpPr>
              <p:nvPr/>
            </p:nvSpPr>
            <p:spPr bwMode="auto">
              <a:xfrm>
                <a:off x="3700" y="1415"/>
                <a:ext cx="395" cy="18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Oval 83"/>
              <p:cNvSpPr>
                <a:spLocks noChangeArrowheads="1"/>
              </p:cNvSpPr>
              <p:nvPr/>
            </p:nvSpPr>
            <p:spPr bwMode="auto">
              <a:xfrm>
                <a:off x="3758" y="1546"/>
                <a:ext cx="394" cy="185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Oval 84"/>
              <p:cNvSpPr>
                <a:spLocks noChangeArrowheads="1"/>
              </p:cNvSpPr>
              <p:nvPr/>
            </p:nvSpPr>
            <p:spPr bwMode="auto">
              <a:xfrm>
                <a:off x="3720" y="1585"/>
                <a:ext cx="394" cy="31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Oval 85"/>
              <p:cNvSpPr>
                <a:spLocks noChangeArrowheads="1"/>
              </p:cNvSpPr>
              <p:nvPr/>
            </p:nvSpPr>
            <p:spPr bwMode="auto">
              <a:xfrm>
                <a:off x="3123" y="1484"/>
                <a:ext cx="817" cy="317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8" name="Group 65"/>
          <p:cNvGrpSpPr>
            <a:grpSpLocks/>
          </p:cNvGrpSpPr>
          <p:nvPr/>
        </p:nvGrpSpPr>
        <p:grpSpPr bwMode="auto">
          <a:xfrm>
            <a:off x="76200" y="3048000"/>
            <a:ext cx="3657600" cy="1141412"/>
            <a:chOff x="2894" y="1338"/>
            <a:chExt cx="1287" cy="625"/>
          </a:xfrm>
        </p:grpSpPr>
        <p:grpSp>
          <p:nvGrpSpPr>
            <p:cNvPr id="139" name="Group 66"/>
            <p:cNvGrpSpPr>
              <a:grpSpLocks/>
            </p:cNvGrpSpPr>
            <p:nvPr/>
          </p:nvGrpSpPr>
          <p:grpSpPr bwMode="auto">
            <a:xfrm>
              <a:off x="2912" y="1361"/>
              <a:ext cx="1269" cy="602"/>
              <a:chOff x="2912" y="1361"/>
              <a:chExt cx="1269" cy="602"/>
            </a:xfrm>
          </p:grpSpPr>
          <p:sp>
            <p:nvSpPr>
              <p:cNvPr id="150" name="Oval 67"/>
              <p:cNvSpPr>
                <a:spLocks noChangeArrowheads="1"/>
              </p:cNvSpPr>
              <p:nvPr/>
            </p:nvSpPr>
            <p:spPr bwMode="auto">
              <a:xfrm>
                <a:off x="3354" y="1361"/>
                <a:ext cx="539" cy="24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Oval 68"/>
              <p:cNvSpPr>
                <a:spLocks noChangeArrowheads="1"/>
              </p:cNvSpPr>
              <p:nvPr/>
            </p:nvSpPr>
            <p:spPr bwMode="auto">
              <a:xfrm>
                <a:off x="3047" y="1423"/>
                <a:ext cx="404" cy="24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Oval 69"/>
              <p:cNvSpPr>
                <a:spLocks noChangeArrowheads="1"/>
              </p:cNvSpPr>
              <p:nvPr/>
            </p:nvSpPr>
            <p:spPr bwMode="auto">
              <a:xfrm>
                <a:off x="2912" y="1578"/>
                <a:ext cx="269" cy="19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Oval 70"/>
              <p:cNvSpPr>
                <a:spLocks noChangeArrowheads="1"/>
              </p:cNvSpPr>
              <p:nvPr/>
            </p:nvSpPr>
            <p:spPr bwMode="auto">
              <a:xfrm>
                <a:off x="2998" y="1677"/>
                <a:ext cx="414" cy="209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Oval 71"/>
              <p:cNvSpPr>
                <a:spLocks noChangeArrowheads="1"/>
              </p:cNvSpPr>
              <p:nvPr/>
            </p:nvSpPr>
            <p:spPr bwMode="auto">
              <a:xfrm>
                <a:off x="3305" y="1709"/>
                <a:ext cx="635" cy="254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Oval 72"/>
              <p:cNvSpPr>
                <a:spLocks noChangeArrowheads="1"/>
              </p:cNvSpPr>
              <p:nvPr/>
            </p:nvSpPr>
            <p:spPr bwMode="auto">
              <a:xfrm>
                <a:off x="3720" y="1431"/>
                <a:ext cx="394" cy="185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Oval 73"/>
              <p:cNvSpPr>
                <a:spLocks noChangeArrowheads="1"/>
              </p:cNvSpPr>
              <p:nvPr/>
            </p:nvSpPr>
            <p:spPr bwMode="auto">
              <a:xfrm>
                <a:off x="3787" y="1561"/>
                <a:ext cx="394" cy="18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Oval 74"/>
              <p:cNvSpPr>
                <a:spLocks noChangeArrowheads="1"/>
              </p:cNvSpPr>
              <p:nvPr/>
            </p:nvSpPr>
            <p:spPr bwMode="auto">
              <a:xfrm>
                <a:off x="3749" y="1607"/>
                <a:ext cx="384" cy="310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Oval 75"/>
              <p:cNvSpPr>
                <a:spLocks noChangeArrowheads="1"/>
              </p:cNvSpPr>
              <p:nvPr/>
            </p:nvSpPr>
            <p:spPr bwMode="auto">
              <a:xfrm>
                <a:off x="3142" y="1508"/>
                <a:ext cx="819" cy="31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0" name="Group 76"/>
            <p:cNvGrpSpPr>
              <a:grpSpLocks/>
            </p:cNvGrpSpPr>
            <p:nvPr/>
          </p:nvGrpSpPr>
          <p:grpSpPr bwMode="auto">
            <a:xfrm>
              <a:off x="2894" y="1338"/>
              <a:ext cx="1258" cy="611"/>
              <a:chOff x="2894" y="1338"/>
              <a:chExt cx="1258" cy="611"/>
            </a:xfrm>
          </p:grpSpPr>
          <p:sp>
            <p:nvSpPr>
              <p:cNvPr id="141" name="Oval 77"/>
              <p:cNvSpPr>
                <a:spLocks noChangeArrowheads="1"/>
              </p:cNvSpPr>
              <p:nvPr/>
            </p:nvSpPr>
            <p:spPr bwMode="auto">
              <a:xfrm>
                <a:off x="3336" y="1338"/>
                <a:ext cx="528" cy="240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Oval 78"/>
              <p:cNvSpPr>
                <a:spLocks noChangeArrowheads="1"/>
              </p:cNvSpPr>
              <p:nvPr/>
            </p:nvSpPr>
            <p:spPr bwMode="auto">
              <a:xfrm>
                <a:off x="3027" y="1408"/>
                <a:ext cx="404" cy="238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Oval 79"/>
              <p:cNvSpPr>
                <a:spLocks noChangeArrowheads="1"/>
              </p:cNvSpPr>
              <p:nvPr/>
            </p:nvSpPr>
            <p:spPr bwMode="auto">
              <a:xfrm>
                <a:off x="2894" y="1561"/>
                <a:ext cx="268" cy="19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Oval 80"/>
              <p:cNvSpPr>
                <a:spLocks noChangeArrowheads="1"/>
              </p:cNvSpPr>
              <p:nvPr/>
            </p:nvSpPr>
            <p:spPr bwMode="auto">
              <a:xfrm>
                <a:off x="2980" y="1655"/>
                <a:ext cx="412" cy="209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Oval 81"/>
              <p:cNvSpPr>
                <a:spLocks noChangeArrowheads="1"/>
              </p:cNvSpPr>
              <p:nvPr/>
            </p:nvSpPr>
            <p:spPr bwMode="auto">
              <a:xfrm>
                <a:off x="3288" y="1695"/>
                <a:ext cx="625" cy="254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Oval 82"/>
              <p:cNvSpPr>
                <a:spLocks noChangeArrowheads="1"/>
              </p:cNvSpPr>
              <p:nvPr/>
            </p:nvSpPr>
            <p:spPr bwMode="auto">
              <a:xfrm>
                <a:off x="3700" y="1415"/>
                <a:ext cx="395" cy="18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Oval 83"/>
              <p:cNvSpPr>
                <a:spLocks noChangeArrowheads="1"/>
              </p:cNvSpPr>
              <p:nvPr/>
            </p:nvSpPr>
            <p:spPr bwMode="auto">
              <a:xfrm>
                <a:off x="3758" y="1546"/>
                <a:ext cx="394" cy="185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Oval 84"/>
              <p:cNvSpPr>
                <a:spLocks noChangeArrowheads="1"/>
              </p:cNvSpPr>
              <p:nvPr/>
            </p:nvSpPr>
            <p:spPr bwMode="auto">
              <a:xfrm>
                <a:off x="3720" y="1585"/>
                <a:ext cx="394" cy="316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Oval 85"/>
              <p:cNvSpPr>
                <a:spLocks noChangeArrowheads="1"/>
              </p:cNvSpPr>
              <p:nvPr/>
            </p:nvSpPr>
            <p:spPr bwMode="auto">
              <a:xfrm>
                <a:off x="3123" y="1484"/>
                <a:ext cx="817" cy="317"/>
              </a:xfrm>
              <a:prstGeom prst="ellipse">
                <a:avLst/>
              </a:prstGeom>
              <a:solidFill>
                <a:srgbClr val="CEDA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81692" name="Line 60"/>
          <p:cNvSpPr>
            <a:spLocks noChangeShapeType="1"/>
          </p:cNvSpPr>
          <p:nvPr/>
        </p:nvSpPr>
        <p:spPr bwMode="auto">
          <a:xfrm>
            <a:off x="4370388" y="3940175"/>
            <a:ext cx="0" cy="13700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73033" tIns="36516" rIns="73033" bIns="36516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254000"/>
            <a:ext cx="7621587" cy="838200"/>
          </a:xfrm>
          <a:noFill/>
          <a:ln/>
        </p:spPr>
        <p:txBody>
          <a:bodyPr lIns="85455" tIns="42728" rIns="85455" bIns="42728">
            <a:normAutofit/>
          </a:bodyPr>
          <a:lstStyle/>
          <a:p>
            <a:r>
              <a:rPr lang="es-DO" sz="3600" dirty="0" smtClean="0"/>
              <a:t>Punto de Intercambio de Trafico - IXP</a:t>
            </a:r>
            <a:endParaRPr lang="es-DO" sz="3600" dirty="0"/>
          </a:p>
        </p:txBody>
      </p:sp>
      <p:sp>
        <p:nvSpPr>
          <p:cNvPr id="581661" name="Rectangle 29"/>
          <p:cNvSpPr>
            <a:spLocks noChangeArrowheads="1"/>
          </p:cNvSpPr>
          <p:nvPr/>
        </p:nvSpPr>
        <p:spPr bwMode="auto">
          <a:xfrm>
            <a:off x="2606549" y="6214554"/>
            <a:ext cx="4114800" cy="711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5314" tIns="47657" rIns="95314" bIns="47657">
            <a:prstTxWarp prst="textNoShape">
              <a:avLst/>
            </a:prstTxWarp>
            <a:spAutoFit/>
          </a:bodyPr>
          <a:lstStyle/>
          <a:p>
            <a:pPr algn="ctr" defTabSz="946150"/>
            <a:r>
              <a:rPr lang="es-DO" sz="2000" b="0" dirty="0" smtClean="0"/>
              <a:t>Router Server y Servidores de DNS, Looking Glass, Graficas MRTG, etc. </a:t>
            </a:r>
            <a:endParaRPr lang="es-DO" sz="2000" b="0" dirty="0"/>
          </a:p>
        </p:txBody>
      </p:sp>
      <p:pic>
        <p:nvPicPr>
          <p:cNvPr id="581662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41763" y="5102353"/>
            <a:ext cx="115887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1665" name="Rectangle 33"/>
          <p:cNvSpPr>
            <a:spLocks noChangeArrowheads="1"/>
          </p:cNvSpPr>
          <p:nvPr/>
        </p:nvSpPr>
        <p:spPr bwMode="auto">
          <a:xfrm>
            <a:off x="381000" y="3429000"/>
            <a:ext cx="670285" cy="38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314" tIns="47657" rIns="95314" bIns="47657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/>
              <a:t>2</a:t>
            </a:r>
          </a:p>
        </p:txBody>
      </p:sp>
      <p:sp>
        <p:nvSpPr>
          <p:cNvPr id="581666" name="Line 34"/>
          <p:cNvSpPr>
            <a:spLocks noChangeShapeType="1"/>
          </p:cNvSpPr>
          <p:nvPr/>
        </p:nvSpPr>
        <p:spPr bwMode="auto">
          <a:xfrm>
            <a:off x="3698875" y="2751138"/>
            <a:ext cx="585788" cy="6746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67" name="Line 35"/>
          <p:cNvSpPr>
            <a:spLocks noChangeShapeType="1"/>
          </p:cNvSpPr>
          <p:nvPr/>
        </p:nvSpPr>
        <p:spPr bwMode="auto">
          <a:xfrm flipH="1">
            <a:off x="4713288" y="2668588"/>
            <a:ext cx="263525" cy="6715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68" name="Line 36"/>
          <p:cNvSpPr>
            <a:spLocks noChangeShapeType="1"/>
          </p:cNvSpPr>
          <p:nvPr/>
        </p:nvSpPr>
        <p:spPr bwMode="auto">
          <a:xfrm flipH="1">
            <a:off x="3851275" y="4025900"/>
            <a:ext cx="261938" cy="6746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69" name="Line 37"/>
          <p:cNvSpPr>
            <a:spLocks noChangeShapeType="1"/>
          </p:cNvSpPr>
          <p:nvPr/>
        </p:nvSpPr>
        <p:spPr bwMode="auto">
          <a:xfrm>
            <a:off x="4976813" y="3598863"/>
            <a:ext cx="5254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0" name="Line 38"/>
          <p:cNvSpPr>
            <a:spLocks noChangeShapeType="1"/>
          </p:cNvSpPr>
          <p:nvPr/>
        </p:nvSpPr>
        <p:spPr bwMode="auto">
          <a:xfrm>
            <a:off x="3398838" y="3683000"/>
            <a:ext cx="5270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1" name="Line 39"/>
          <p:cNvSpPr>
            <a:spLocks noChangeShapeType="1"/>
          </p:cNvSpPr>
          <p:nvPr/>
        </p:nvSpPr>
        <p:spPr bwMode="auto">
          <a:xfrm>
            <a:off x="4456113" y="4025900"/>
            <a:ext cx="51435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2" name="Line 40"/>
          <p:cNvSpPr>
            <a:spLocks noChangeShapeType="1"/>
          </p:cNvSpPr>
          <p:nvPr/>
        </p:nvSpPr>
        <p:spPr bwMode="auto">
          <a:xfrm>
            <a:off x="6178550" y="2328863"/>
            <a:ext cx="5254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3" name="Line 41"/>
          <p:cNvSpPr>
            <a:spLocks noChangeShapeType="1"/>
          </p:cNvSpPr>
          <p:nvPr/>
        </p:nvSpPr>
        <p:spPr bwMode="auto">
          <a:xfrm>
            <a:off x="2197100" y="5037138"/>
            <a:ext cx="5270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4" name="Line 42"/>
          <p:cNvSpPr>
            <a:spLocks noChangeShapeType="1"/>
          </p:cNvSpPr>
          <p:nvPr/>
        </p:nvSpPr>
        <p:spPr bwMode="auto">
          <a:xfrm>
            <a:off x="1597025" y="3683000"/>
            <a:ext cx="5254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5" name="Line 43"/>
          <p:cNvSpPr>
            <a:spLocks noChangeShapeType="1"/>
          </p:cNvSpPr>
          <p:nvPr/>
        </p:nvSpPr>
        <p:spPr bwMode="auto">
          <a:xfrm>
            <a:off x="1597025" y="2328863"/>
            <a:ext cx="1052513" cy="857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6" name="Line 44"/>
          <p:cNvSpPr>
            <a:spLocks noChangeShapeType="1"/>
          </p:cNvSpPr>
          <p:nvPr/>
        </p:nvSpPr>
        <p:spPr bwMode="auto">
          <a:xfrm>
            <a:off x="6778625" y="3598863"/>
            <a:ext cx="5254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7" name="Line 45"/>
          <p:cNvSpPr>
            <a:spLocks noChangeShapeType="1"/>
          </p:cNvSpPr>
          <p:nvPr/>
        </p:nvSpPr>
        <p:spPr bwMode="auto">
          <a:xfrm>
            <a:off x="6102350" y="5122863"/>
            <a:ext cx="5254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8" name="Rectangle 46"/>
          <p:cNvSpPr>
            <a:spLocks noChangeArrowheads="1"/>
          </p:cNvSpPr>
          <p:nvPr/>
        </p:nvSpPr>
        <p:spPr bwMode="auto">
          <a:xfrm>
            <a:off x="1905000" y="1676400"/>
            <a:ext cx="616131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1</a:t>
            </a:r>
            <a:endParaRPr lang="es-DO" sz="1900" dirty="0"/>
          </a:p>
        </p:txBody>
      </p:sp>
      <p:sp>
        <p:nvSpPr>
          <p:cNvPr id="581679" name="Rectangle 47"/>
          <p:cNvSpPr>
            <a:spLocks noChangeArrowheads="1"/>
          </p:cNvSpPr>
          <p:nvPr/>
        </p:nvSpPr>
        <p:spPr bwMode="auto">
          <a:xfrm>
            <a:off x="1220788" y="4249738"/>
            <a:ext cx="10922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80" name="Rectangle 48"/>
          <p:cNvSpPr>
            <a:spLocks noChangeArrowheads="1"/>
          </p:cNvSpPr>
          <p:nvPr/>
        </p:nvSpPr>
        <p:spPr bwMode="auto">
          <a:xfrm>
            <a:off x="6611938" y="4927600"/>
            <a:ext cx="649919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N</a:t>
            </a:r>
            <a:endParaRPr lang="es-DO" sz="1900" dirty="0"/>
          </a:p>
        </p:txBody>
      </p:sp>
      <p:sp>
        <p:nvSpPr>
          <p:cNvPr id="581681" name="Rectangle 49"/>
          <p:cNvSpPr>
            <a:spLocks noChangeArrowheads="1"/>
          </p:cNvSpPr>
          <p:nvPr/>
        </p:nvSpPr>
        <p:spPr bwMode="auto">
          <a:xfrm>
            <a:off x="7364413" y="3571875"/>
            <a:ext cx="1216025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82" name="Rectangle 50"/>
          <p:cNvSpPr>
            <a:spLocks noChangeArrowheads="1"/>
          </p:cNvSpPr>
          <p:nvPr/>
        </p:nvSpPr>
        <p:spPr bwMode="auto">
          <a:xfrm>
            <a:off x="6762750" y="2132013"/>
            <a:ext cx="625649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/>
              <a:t>4</a:t>
            </a:r>
          </a:p>
        </p:txBody>
      </p:sp>
      <p:sp>
        <p:nvSpPr>
          <p:cNvPr id="581683" name="Rectangle 51"/>
          <p:cNvSpPr>
            <a:spLocks noChangeArrowheads="1"/>
          </p:cNvSpPr>
          <p:nvPr/>
        </p:nvSpPr>
        <p:spPr bwMode="auto">
          <a:xfrm>
            <a:off x="1828800" y="5334000"/>
            <a:ext cx="616131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/>
              <a:t>3</a:t>
            </a:r>
          </a:p>
        </p:txBody>
      </p:sp>
      <p:sp>
        <p:nvSpPr>
          <p:cNvPr id="581684" name="Rectangle 52"/>
          <p:cNvSpPr>
            <a:spLocks noChangeArrowheads="1"/>
          </p:cNvSpPr>
          <p:nvPr/>
        </p:nvSpPr>
        <p:spPr bwMode="auto">
          <a:xfrm>
            <a:off x="7289800" y="3403600"/>
            <a:ext cx="616131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5</a:t>
            </a:r>
            <a:endParaRPr lang="es-DO" sz="1900" dirty="0"/>
          </a:p>
        </p:txBody>
      </p:sp>
      <p:pic>
        <p:nvPicPr>
          <p:cNvPr id="581685" name="Picture 5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4813" y="3254375"/>
            <a:ext cx="1284287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1686" name="Picture 5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84738" y="2055813"/>
            <a:ext cx="1284287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1687" name="Picture 5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55888" y="2055813"/>
            <a:ext cx="12858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1688" name="Picture 5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1538" y="3340100"/>
            <a:ext cx="12858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1689" name="Picture 5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1613" y="4625975"/>
            <a:ext cx="1285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1690" name="Picture 5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99013" y="4625975"/>
            <a:ext cx="1285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9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8587" y="5218120"/>
            <a:ext cx="115887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0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6191" y="5254753"/>
            <a:ext cx="115887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1" name="Picture 3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993" y="3350090"/>
            <a:ext cx="1341204" cy="8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8596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66" name="Line 34"/>
          <p:cNvSpPr>
            <a:spLocks noChangeShapeType="1"/>
          </p:cNvSpPr>
          <p:nvPr/>
        </p:nvSpPr>
        <p:spPr bwMode="auto">
          <a:xfrm>
            <a:off x="1635101" y="1700962"/>
            <a:ext cx="206468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67" name="Line 35"/>
          <p:cNvSpPr>
            <a:spLocks noChangeShapeType="1"/>
          </p:cNvSpPr>
          <p:nvPr/>
        </p:nvSpPr>
        <p:spPr bwMode="auto">
          <a:xfrm flipH="1">
            <a:off x="5395848" y="1751762"/>
            <a:ext cx="227579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92" name="Line 60"/>
          <p:cNvSpPr>
            <a:spLocks noChangeShapeType="1"/>
          </p:cNvSpPr>
          <p:nvPr/>
        </p:nvSpPr>
        <p:spPr bwMode="auto">
          <a:xfrm>
            <a:off x="4370388" y="4644982"/>
            <a:ext cx="0" cy="66520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73033" tIns="36516" rIns="73033" bIns="36516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62016"/>
            <a:ext cx="7621587" cy="838200"/>
          </a:xfrm>
          <a:noFill/>
          <a:ln/>
        </p:spPr>
        <p:txBody>
          <a:bodyPr lIns="85455" tIns="42728" rIns="85455" bIns="42728">
            <a:normAutofit/>
          </a:bodyPr>
          <a:lstStyle/>
          <a:p>
            <a:r>
              <a:rPr lang="es-DO" sz="3600" dirty="0" smtClean="0"/>
              <a:t>Punto de Intercambio de Trafico - Jaulas</a:t>
            </a:r>
            <a:endParaRPr lang="es-DO" sz="3600" dirty="0"/>
          </a:p>
        </p:txBody>
      </p:sp>
      <p:sp>
        <p:nvSpPr>
          <p:cNvPr id="581661" name="Rectangle 29"/>
          <p:cNvSpPr>
            <a:spLocks noChangeArrowheads="1"/>
          </p:cNvSpPr>
          <p:nvPr/>
        </p:nvSpPr>
        <p:spPr bwMode="auto">
          <a:xfrm>
            <a:off x="3323426" y="6220249"/>
            <a:ext cx="885951" cy="40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5314" tIns="47657" rIns="95314" bIns="47657">
            <a:prstTxWarp prst="textNoShape">
              <a:avLst/>
            </a:prstTxWarp>
            <a:spAutoFit/>
          </a:bodyPr>
          <a:lstStyle/>
          <a:p>
            <a:pPr algn="ctr" defTabSz="946150"/>
            <a:r>
              <a:rPr lang="es-DO" sz="2000" b="0" dirty="0" smtClean="0"/>
              <a:t>IXP</a:t>
            </a:r>
            <a:endParaRPr lang="es-DO" sz="2000" b="0" dirty="0"/>
          </a:p>
        </p:txBody>
      </p:sp>
      <p:pic>
        <p:nvPicPr>
          <p:cNvPr id="581662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41763" y="5190961"/>
            <a:ext cx="115887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1665" name="Rectangle 33"/>
          <p:cNvSpPr>
            <a:spLocks noChangeArrowheads="1"/>
          </p:cNvSpPr>
          <p:nvPr/>
        </p:nvSpPr>
        <p:spPr bwMode="auto">
          <a:xfrm>
            <a:off x="550503" y="3098875"/>
            <a:ext cx="670285" cy="38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5314" tIns="47657" rIns="95314" bIns="47657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/>
              <a:t>2</a:t>
            </a:r>
          </a:p>
        </p:txBody>
      </p:sp>
      <p:sp>
        <p:nvSpPr>
          <p:cNvPr id="581668" name="Line 36"/>
          <p:cNvSpPr>
            <a:spLocks noChangeShapeType="1"/>
          </p:cNvSpPr>
          <p:nvPr/>
        </p:nvSpPr>
        <p:spPr bwMode="auto">
          <a:xfrm flipH="1">
            <a:off x="1635101" y="5485787"/>
            <a:ext cx="147639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69" name="Line 37"/>
          <p:cNvSpPr>
            <a:spLocks noChangeShapeType="1"/>
          </p:cNvSpPr>
          <p:nvPr/>
        </p:nvSpPr>
        <p:spPr bwMode="auto">
          <a:xfrm>
            <a:off x="6721349" y="3897073"/>
            <a:ext cx="79295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0" name="Line 38"/>
          <p:cNvSpPr>
            <a:spLocks noChangeShapeType="1"/>
          </p:cNvSpPr>
          <p:nvPr/>
        </p:nvSpPr>
        <p:spPr bwMode="auto">
          <a:xfrm flipV="1">
            <a:off x="1508644" y="3871968"/>
            <a:ext cx="1097906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1" name="Line 39"/>
          <p:cNvSpPr>
            <a:spLocks noChangeShapeType="1"/>
          </p:cNvSpPr>
          <p:nvPr/>
        </p:nvSpPr>
        <p:spPr bwMode="auto">
          <a:xfrm>
            <a:off x="6210299" y="5665060"/>
            <a:ext cx="125071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2" name="Line 40"/>
          <p:cNvSpPr>
            <a:spLocks noChangeShapeType="1"/>
          </p:cNvSpPr>
          <p:nvPr/>
        </p:nvSpPr>
        <p:spPr bwMode="auto">
          <a:xfrm flipV="1">
            <a:off x="7912281" y="1861235"/>
            <a:ext cx="994859" cy="969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3" name="Line 41"/>
          <p:cNvSpPr>
            <a:spLocks noChangeShapeType="1"/>
          </p:cNvSpPr>
          <p:nvPr/>
        </p:nvSpPr>
        <p:spPr bwMode="auto">
          <a:xfrm>
            <a:off x="353888" y="5428923"/>
            <a:ext cx="97675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4" name="Line 42"/>
          <p:cNvSpPr>
            <a:spLocks noChangeShapeType="1"/>
          </p:cNvSpPr>
          <p:nvPr/>
        </p:nvSpPr>
        <p:spPr bwMode="auto">
          <a:xfrm>
            <a:off x="381797" y="3905011"/>
            <a:ext cx="1056990" cy="240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5" name="Line 43"/>
          <p:cNvSpPr>
            <a:spLocks noChangeShapeType="1"/>
          </p:cNvSpPr>
          <p:nvPr/>
        </p:nvSpPr>
        <p:spPr bwMode="auto">
          <a:xfrm>
            <a:off x="274812" y="1840662"/>
            <a:ext cx="73235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6" name="Line 44"/>
          <p:cNvSpPr>
            <a:spLocks noChangeShapeType="1"/>
          </p:cNvSpPr>
          <p:nvPr/>
        </p:nvSpPr>
        <p:spPr bwMode="auto">
          <a:xfrm>
            <a:off x="8336680" y="3805906"/>
            <a:ext cx="5254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7" name="Line 45"/>
          <p:cNvSpPr>
            <a:spLocks noChangeShapeType="1"/>
          </p:cNvSpPr>
          <p:nvPr/>
        </p:nvSpPr>
        <p:spPr bwMode="auto">
          <a:xfrm>
            <a:off x="8054716" y="5572763"/>
            <a:ext cx="789228" cy="1475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8" name="Rectangle 46"/>
          <p:cNvSpPr>
            <a:spLocks noChangeArrowheads="1"/>
          </p:cNvSpPr>
          <p:nvPr/>
        </p:nvSpPr>
        <p:spPr bwMode="auto">
          <a:xfrm>
            <a:off x="147164" y="1104900"/>
            <a:ext cx="616131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1</a:t>
            </a:r>
            <a:endParaRPr lang="es-DO" sz="1900" dirty="0"/>
          </a:p>
        </p:txBody>
      </p:sp>
      <p:sp>
        <p:nvSpPr>
          <p:cNvPr id="581679" name="Rectangle 47"/>
          <p:cNvSpPr>
            <a:spLocks noChangeArrowheads="1"/>
          </p:cNvSpPr>
          <p:nvPr/>
        </p:nvSpPr>
        <p:spPr bwMode="auto">
          <a:xfrm>
            <a:off x="1220788" y="4249738"/>
            <a:ext cx="10922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80" name="Rectangle 48"/>
          <p:cNvSpPr>
            <a:spLocks noChangeArrowheads="1"/>
          </p:cNvSpPr>
          <p:nvPr/>
        </p:nvSpPr>
        <p:spPr bwMode="auto">
          <a:xfrm>
            <a:off x="8241756" y="5037337"/>
            <a:ext cx="649919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N</a:t>
            </a:r>
            <a:endParaRPr lang="es-DO" sz="1900" dirty="0"/>
          </a:p>
        </p:txBody>
      </p:sp>
      <p:sp>
        <p:nvSpPr>
          <p:cNvPr id="581681" name="Rectangle 49"/>
          <p:cNvSpPr>
            <a:spLocks noChangeArrowheads="1"/>
          </p:cNvSpPr>
          <p:nvPr/>
        </p:nvSpPr>
        <p:spPr bwMode="auto">
          <a:xfrm>
            <a:off x="7364413" y="3571875"/>
            <a:ext cx="1216025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82" name="Rectangle 50"/>
          <p:cNvSpPr>
            <a:spLocks noChangeArrowheads="1"/>
          </p:cNvSpPr>
          <p:nvPr/>
        </p:nvSpPr>
        <p:spPr bwMode="auto">
          <a:xfrm>
            <a:off x="8267613" y="1209376"/>
            <a:ext cx="625649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/>
              <a:t>4</a:t>
            </a:r>
          </a:p>
        </p:txBody>
      </p:sp>
      <p:sp>
        <p:nvSpPr>
          <p:cNvPr id="581683" name="Rectangle 51"/>
          <p:cNvSpPr>
            <a:spLocks noChangeArrowheads="1"/>
          </p:cNvSpPr>
          <p:nvPr/>
        </p:nvSpPr>
        <p:spPr bwMode="auto">
          <a:xfrm>
            <a:off x="242437" y="5846254"/>
            <a:ext cx="616131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/>
              <a:t>3</a:t>
            </a:r>
          </a:p>
        </p:txBody>
      </p:sp>
      <p:sp>
        <p:nvSpPr>
          <p:cNvPr id="581684" name="Rectangle 52"/>
          <p:cNvSpPr>
            <a:spLocks noChangeArrowheads="1"/>
          </p:cNvSpPr>
          <p:nvPr/>
        </p:nvSpPr>
        <p:spPr bwMode="auto">
          <a:xfrm>
            <a:off x="8277131" y="3169307"/>
            <a:ext cx="616131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5</a:t>
            </a:r>
            <a:endParaRPr lang="es-DO" sz="1900" dirty="0"/>
          </a:p>
        </p:txBody>
      </p:sp>
      <p:pic>
        <p:nvPicPr>
          <p:cNvPr id="581685" name="Picture 5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7047" y="3492271"/>
            <a:ext cx="1123391" cy="653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1686" name="Picture 5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4088" y="1552893"/>
            <a:ext cx="1103448" cy="63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1687" name="Picture 5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887" y="1552893"/>
            <a:ext cx="1120914" cy="65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1688" name="Picture 5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3296" y="3637258"/>
            <a:ext cx="1065506" cy="5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1689" name="Picture 5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3295" y="5120053"/>
            <a:ext cx="1065507" cy="61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1690" name="Picture 5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64413" y="5310188"/>
            <a:ext cx="1165578" cy="5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9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8587" y="5306728"/>
            <a:ext cx="115887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0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6191" y="5343361"/>
            <a:ext cx="115887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1" name="Picture 3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517" y="4268861"/>
            <a:ext cx="1341204" cy="8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94624" y="1028700"/>
            <a:ext cx="1975477" cy="1729724"/>
          </a:xfrm>
          <a:prstGeom prst="rect">
            <a:avLst/>
          </a:prstGeom>
          <a:noFill/>
          <a:ln w="317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Rectángulo 161"/>
          <p:cNvSpPr/>
          <p:nvPr/>
        </p:nvSpPr>
        <p:spPr>
          <a:xfrm>
            <a:off x="120025" y="2945138"/>
            <a:ext cx="1950075" cy="1576062"/>
          </a:xfrm>
          <a:prstGeom prst="rect">
            <a:avLst/>
          </a:prstGeom>
          <a:noFill/>
          <a:ln w="317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Rectángulo 162"/>
          <p:cNvSpPr/>
          <p:nvPr/>
        </p:nvSpPr>
        <p:spPr>
          <a:xfrm>
            <a:off x="147165" y="4700588"/>
            <a:ext cx="1922936" cy="1576062"/>
          </a:xfrm>
          <a:prstGeom prst="rect">
            <a:avLst/>
          </a:prstGeom>
          <a:noFill/>
          <a:ln w="317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Rectángulo 163"/>
          <p:cNvSpPr/>
          <p:nvPr/>
        </p:nvSpPr>
        <p:spPr>
          <a:xfrm>
            <a:off x="7016436" y="1092200"/>
            <a:ext cx="1975477" cy="1729724"/>
          </a:xfrm>
          <a:prstGeom prst="rect">
            <a:avLst/>
          </a:prstGeom>
          <a:noFill/>
          <a:ln w="317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Rectángulo 164"/>
          <p:cNvSpPr/>
          <p:nvPr/>
        </p:nvSpPr>
        <p:spPr>
          <a:xfrm>
            <a:off x="7029137" y="3068920"/>
            <a:ext cx="1950075" cy="1576062"/>
          </a:xfrm>
          <a:prstGeom prst="rect">
            <a:avLst/>
          </a:prstGeom>
          <a:noFill/>
          <a:ln w="317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Rectángulo 165"/>
          <p:cNvSpPr/>
          <p:nvPr/>
        </p:nvSpPr>
        <p:spPr>
          <a:xfrm>
            <a:off x="6997076" y="5013963"/>
            <a:ext cx="1950075" cy="1576062"/>
          </a:xfrm>
          <a:prstGeom prst="rect">
            <a:avLst/>
          </a:prstGeom>
          <a:noFill/>
          <a:ln w="317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Rectángulo 166"/>
          <p:cNvSpPr/>
          <p:nvPr/>
        </p:nvSpPr>
        <p:spPr>
          <a:xfrm>
            <a:off x="3492500" y="3809999"/>
            <a:ext cx="2157361" cy="2780025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0" name="Line 36"/>
          <p:cNvSpPr>
            <a:spLocks noChangeShapeType="1"/>
          </p:cNvSpPr>
          <p:nvPr/>
        </p:nvSpPr>
        <p:spPr bwMode="auto">
          <a:xfrm flipH="1" flipV="1">
            <a:off x="4572000" y="2382340"/>
            <a:ext cx="0" cy="1795229"/>
          </a:xfrm>
          <a:prstGeom prst="line">
            <a:avLst/>
          </a:prstGeom>
          <a:noFill/>
          <a:ln w="203200" cmpd="tri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1" name="Line 38"/>
          <p:cNvSpPr>
            <a:spLocks noChangeShapeType="1"/>
          </p:cNvSpPr>
          <p:nvPr/>
        </p:nvSpPr>
        <p:spPr bwMode="auto">
          <a:xfrm flipV="1">
            <a:off x="2577312" y="1974307"/>
            <a:ext cx="0" cy="189766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2" name="Line 38"/>
          <p:cNvSpPr>
            <a:spLocks noChangeShapeType="1"/>
          </p:cNvSpPr>
          <p:nvPr/>
        </p:nvSpPr>
        <p:spPr bwMode="auto">
          <a:xfrm flipV="1">
            <a:off x="3098799" y="2202965"/>
            <a:ext cx="12700" cy="329552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3" name="Line 38"/>
          <p:cNvSpPr>
            <a:spLocks noChangeShapeType="1"/>
          </p:cNvSpPr>
          <p:nvPr/>
        </p:nvSpPr>
        <p:spPr bwMode="auto">
          <a:xfrm flipH="1" flipV="1">
            <a:off x="6210299" y="2202964"/>
            <a:ext cx="25400" cy="348749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5" name="Line 37"/>
          <p:cNvSpPr>
            <a:spLocks noChangeShapeType="1"/>
          </p:cNvSpPr>
          <p:nvPr/>
        </p:nvSpPr>
        <p:spPr bwMode="auto">
          <a:xfrm>
            <a:off x="6734915" y="1987007"/>
            <a:ext cx="0" cy="193363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6" name="Line 37"/>
          <p:cNvSpPr>
            <a:spLocks noChangeShapeType="1"/>
          </p:cNvSpPr>
          <p:nvPr/>
        </p:nvSpPr>
        <p:spPr bwMode="auto">
          <a:xfrm flipH="1" flipV="1">
            <a:off x="5408547" y="1987008"/>
            <a:ext cx="133906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7" name="Line 37"/>
          <p:cNvSpPr>
            <a:spLocks noChangeShapeType="1"/>
          </p:cNvSpPr>
          <p:nvPr/>
        </p:nvSpPr>
        <p:spPr bwMode="auto">
          <a:xfrm flipH="1" flipV="1">
            <a:off x="2543565" y="1964611"/>
            <a:ext cx="133906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" name="Rectangle 29"/>
          <p:cNvSpPr>
            <a:spLocks noChangeArrowheads="1"/>
          </p:cNvSpPr>
          <p:nvPr/>
        </p:nvSpPr>
        <p:spPr bwMode="auto">
          <a:xfrm>
            <a:off x="2758949" y="920361"/>
            <a:ext cx="4114800" cy="40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5314" tIns="47657" rIns="95314" bIns="47657">
            <a:prstTxWarp prst="textNoShape">
              <a:avLst/>
            </a:prstTxWarp>
            <a:spAutoFit/>
          </a:bodyPr>
          <a:lstStyle/>
          <a:p>
            <a:pPr algn="ctr" defTabSz="946150"/>
            <a:r>
              <a:rPr lang="es-DO" sz="2000" b="0" dirty="0" smtClean="0"/>
              <a:t>Meetme Room</a:t>
            </a:r>
            <a:endParaRPr lang="es-DO" sz="2000" b="0" dirty="0"/>
          </a:p>
        </p:txBody>
      </p:sp>
      <p:sp>
        <p:nvSpPr>
          <p:cNvPr id="180" name="Line 37"/>
          <p:cNvSpPr>
            <a:spLocks noChangeShapeType="1"/>
          </p:cNvSpPr>
          <p:nvPr/>
        </p:nvSpPr>
        <p:spPr bwMode="auto">
          <a:xfrm flipH="1" flipV="1">
            <a:off x="3089664" y="2193211"/>
            <a:ext cx="72442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Agrupar 4"/>
          <p:cNvGrpSpPr/>
          <p:nvPr/>
        </p:nvGrpSpPr>
        <p:grpSpPr>
          <a:xfrm>
            <a:off x="3619501" y="1311682"/>
            <a:ext cx="1903348" cy="1070659"/>
            <a:chOff x="3619501" y="1311682"/>
            <a:chExt cx="1903348" cy="1070659"/>
          </a:xfrm>
        </p:grpSpPr>
        <p:sp>
          <p:nvSpPr>
            <p:cNvPr id="4" name="Rectángulo 3"/>
            <p:cNvSpPr/>
            <p:nvPr/>
          </p:nvSpPr>
          <p:spPr>
            <a:xfrm>
              <a:off x="3619501" y="1324382"/>
              <a:ext cx="1903348" cy="10579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" name="Flecha cuádruple 2"/>
            <p:cNvSpPr/>
            <p:nvPr/>
          </p:nvSpPr>
          <p:spPr>
            <a:xfrm>
              <a:off x="3699786" y="1311682"/>
              <a:ext cx="1696062" cy="1057959"/>
            </a:xfrm>
            <a:prstGeom prst="quadArrow">
              <a:avLst/>
            </a:prstGeom>
            <a:solidFill>
              <a:srgbClr val="0000FF"/>
            </a:soli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81" name="Line 37"/>
          <p:cNvSpPr>
            <a:spLocks noChangeShapeType="1"/>
          </p:cNvSpPr>
          <p:nvPr/>
        </p:nvSpPr>
        <p:spPr bwMode="auto">
          <a:xfrm flipH="1" flipV="1">
            <a:off x="5510149" y="2203629"/>
            <a:ext cx="72442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5" name="Picture 3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1" y="4071565"/>
            <a:ext cx="1341204" cy="8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748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62016"/>
            <a:ext cx="7621587" cy="838200"/>
          </a:xfrm>
          <a:noFill/>
          <a:ln/>
        </p:spPr>
        <p:txBody>
          <a:bodyPr lIns="85455" tIns="42728" rIns="85455" bIns="42728">
            <a:normAutofit/>
          </a:bodyPr>
          <a:lstStyle/>
          <a:p>
            <a:r>
              <a:rPr lang="es-DO" sz="3600" dirty="0" smtClean="0"/>
              <a:t>LANs de Intercambio</a:t>
            </a:r>
            <a:endParaRPr lang="es-DO" sz="3600" dirty="0"/>
          </a:p>
        </p:txBody>
      </p:sp>
      <p:grpSp>
        <p:nvGrpSpPr>
          <p:cNvPr id="91" name="Agrupar 90"/>
          <p:cNvGrpSpPr/>
          <p:nvPr/>
        </p:nvGrpSpPr>
        <p:grpSpPr>
          <a:xfrm>
            <a:off x="6345128" y="2257194"/>
            <a:ext cx="1697" cy="2414196"/>
            <a:chOff x="650903" y="2653765"/>
            <a:chExt cx="1697" cy="1692794"/>
          </a:xfrm>
        </p:grpSpPr>
        <p:sp>
          <p:nvSpPr>
            <p:cNvPr id="92" name="Line 39"/>
            <p:cNvSpPr>
              <a:spLocks noChangeShapeType="1"/>
            </p:cNvSpPr>
            <p:nvPr/>
          </p:nvSpPr>
          <p:spPr bwMode="auto">
            <a:xfrm>
              <a:off x="652600" y="2653765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3" name="Line 39"/>
            <p:cNvSpPr>
              <a:spLocks noChangeShapeType="1"/>
            </p:cNvSpPr>
            <p:nvPr/>
          </p:nvSpPr>
          <p:spPr bwMode="auto">
            <a:xfrm>
              <a:off x="650903" y="3652524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94" name="Agrupar 93"/>
          <p:cNvGrpSpPr/>
          <p:nvPr/>
        </p:nvGrpSpPr>
        <p:grpSpPr>
          <a:xfrm>
            <a:off x="7596009" y="2181117"/>
            <a:ext cx="1697" cy="2414196"/>
            <a:chOff x="650903" y="2653765"/>
            <a:chExt cx="1697" cy="1692794"/>
          </a:xfrm>
        </p:grpSpPr>
        <p:sp>
          <p:nvSpPr>
            <p:cNvPr id="95" name="Line 39"/>
            <p:cNvSpPr>
              <a:spLocks noChangeShapeType="1"/>
            </p:cNvSpPr>
            <p:nvPr/>
          </p:nvSpPr>
          <p:spPr bwMode="auto">
            <a:xfrm>
              <a:off x="652600" y="2653765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6" name="Line 39"/>
            <p:cNvSpPr>
              <a:spLocks noChangeShapeType="1"/>
            </p:cNvSpPr>
            <p:nvPr/>
          </p:nvSpPr>
          <p:spPr bwMode="auto">
            <a:xfrm>
              <a:off x="650903" y="3652524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97" name="Agrupar 96"/>
          <p:cNvGrpSpPr/>
          <p:nvPr/>
        </p:nvGrpSpPr>
        <p:grpSpPr>
          <a:xfrm>
            <a:off x="8578741" y="2196954"/>
            <a:ext cx="1697" cy="2414196"/>
            <a:chOff x="650903" y="2653765"/>
            <a:chExt cx="1697" cy="1692794"/>
          </a:xfrm>
        </p:grpSpPr>
        <p:sp>
          <p:nvSpPr>
            <p:cNvPr id="98" name="Line 39"/>
            <p:cNvSpPr>
              <a:spLocks noChangeShapeType="1"/>
            </p:cNvSpPr>
            <p:nvPr/>
          </p:nvSpPr>
          <p:spPr bwMode="auto">
            <a:xfrm>
              <a:off x="652600" y="2653765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9" name="Line 39"/>
            <p:cNvSpPr>
              <a:spLocks noChangeShapeType="1"/>
            </p:cNvSpPr>
            <p:nvPr/>
          </p:nvSpPr>
          <p:spPr bwMode="auto">
            <a:xfrm>
              <a:off x="650903" y="3652524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5" name="Agrupar 84"/>
          <p:cNvGrpSpPr/>
          <p:nvPr/>
        </p:nvGrpSpPr>
        <p:grpSpPr>
          <a:xfrm>
            <a:off x="4922608" y="2232719"/>
            <a:ext cx="1697" cy="2414196"/>
            <a:chOff x="650903" y="2653765"/>
            <a:chExt cx="1697" cy="1692794"/>
          </a:xfrm>
        </p:grpSpPr>
        <p:sp>
          <p:nvSpPr>
            <p:cNvPr id="86" name="Line 39"/>
            <p:cNvSpPr>
              <a:spLocks noChangeShapeType="1"/>
            </p:cNvSpPr>
            <p:nvPr/>
          </p:nvSpPr>
          <p:spPr bwMode="auto">
            <a:xfrm>
              <a:off x="652600" y="2653765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7" name="Line 39"/>
            <p:cNvSpPr>
              <a:spLocks noChangeShapeType="1"/>
            </p:cNvSpPr>
            <p:nvPr/>
          </p:nvSpPr>
          <p:spPr bwMode="auto">
            <a:xfrm>
              <a:off x="650903" y="3652524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2" name="Agrupar 81"/>
          <p:cNvGrpSpPr/>
          <p:nvPr/>
        </p:nvGrpSpPr>
        <p:grpSpPr>
          <a:xfrm>
            <a:off x="4081583" y="2234268"/>
            <a:ext cx="1697" cy="2414196"/>
            <a:chOff x="650903" y="2653765"/>
            <a:chExt cx="1697" cy="1692794"/>
          </a:xfrm>
        </p:grpSpPr>
        <p:sp>
          <p:nvSpPr>
            <p:cNvPr id="83" name="Line 39"/>
            <p:cNvSpPr>
              <a:spLocks noChangeShapeType="1"/>
            </p:cNvSpPr>
            <p:nvPr/>
          </p:nvSpPr>
          <p:spPr bwMode="auto">
            <a:xfrm>
              <a:off x="652600" y="2653765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4" name="Line 39"/>
            <p:cNvSpPr>
              <a:spLocks noChangeShapeType="1"/>
            </p:cNvSpPr>
            <p:nvPr/>
          </p:nvSpPr>
          <p:spPr bwMode="auto">
            <a:xfrm>
              <a:off x="650903" y="3652524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9" name="Agrupar 78"/>
          <p:cNvGrpSpPr/>
          <p:nvPr/>
        </p:nvGrpSpPr>
        <p:grpSpPr>
          <a:xfrm>
            <a:off x="2312988" y="2164391"/>
            <a:ext cx="1697" cy="2414196"/>
            <a:chOff x="650903" y="2653765"/>
            <a:chExt cx="1697" cy="1692794"/>
          </a:xfrm>
        </p:grpSpPr>
        <p:sp>
          <p:nvSpPr>
            <p:cNvPr id="80" name="Line 39"/>
            <p:cNvSpPr>
              <a:spLocks noChangeShapeType="1"/>
            </p:cNvSpPr>
            <p:nvPr/>
          </p:nvSpPr>
          <p:spPr bwMode="auto">
            <a:xfrm>
              <a:off x="652600" y="2653765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1" name="Line 39"/>
            <p:cNvSpPr>
              <a:spLocks noChangeShapeType="1"/>
            </p:cNvSpPr>
            <p:nvPr/>
          </p:nvSpPr>
          <p:spPr bwMode="auto">
            <a:xfrm>
              <a:off x="650903" y="3652524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Agrupar 5"/>
          <p:cNvGrpSpPr/>
          <p:nvPr/>
        </p:nvGrpSpPr>
        <p:grpSpPr>
          <a:xfrm>
            <a:off x="650903" y="2191900"/>
            <a:ext cx="1697" cy="2414196"/>
            <a:chOff x="650903" y="2653765"/>
            <a:chExt cx="1697" cy="1692794"/>
          </a:xfrm>
        </p:grpSpPr>
        <p:sp>
          <p:nvSpPr>
            <p:cNvPr id="581671" name="Line 39"/>
            <p:cNvSpPr>
              <a:spLocks noChangeShapeType="1"/>
            </p:cNvSpPr>
            <p:nvPr/>
          </p:nvSpPr>
          <p:spPr bwMode="auto">
            <a:xfrm>
              <a:off x="652600" y="2653765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1" name="Line 39"/>
            <p:cNvSpPr>
              <a:spLocks noChangeShapeType="1"/>
            </p:cNvSpPr>
            <p:nvPr/>
          </p:nvSpPr>
          <p:spPr bwMode="auto">
            <a:xfrm>
              <a:off x="650903" y="3652524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3" name="Agrupar 72"/>
          <p:cNvGrpSpPr/>
          <p:nvPr/>
        </p:nvGrpSpPr>
        <p:grpSpPr>
          <a:xfrm>
            <a:off x="3171903" y="2209794"/>
            <a:ext cx="1697" cy="2414196"/>
            <a:chOff x="650903" y="2653765"/>
            <a:chExt cx="1697" cy="1692794"/>
          </a:xfrm>
        </p:grpSpPr>
        <p:sp>
          <p:nvSpPr>
            <p:cNvPr id="74" name="Line 39"/>
            <p:cNvSpPr>
              <a:spLocks noChangeShapeType="1"/>
            </p:cNvSpPr>
            <p:nvPr/>
          </p:nvSpPr>
          <p:spPr bwMode="auto">
            <a:xfrm>
              <a:off x="652600" y="2653765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5" name="Line 39"/>
            <p:cNvSpPr>
              <a:spLocks noChangeShapeType="1"/>
            </p:cNvSpPr>
            <p:nvPr/>
          </p:nvSpPr>
          <p:spPr bwMode="auto">
            <a:xfrm>
              <a:off x="650903" y="3652524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581666" name="Line 34"/>
          <p:cNvSpPr>
            <a:spLocks noChangeShapeType="1"/>
          </p:cNvSpPr>
          <p:nvPr/>
        </p:nvSpPr>
        <p:spPr bwMode="auto">
          <a:xfrm>
            <a:off x="212148" y="2181115"/>
            <a:ext cx="8694991" cy="115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67" name="Line 35"/>
          <p:cNvSpPr>
            <a:spLocks noChangeShapeType="1"/>
          </p:cNvSpPr>
          <p:nvPr/>
        </p:nvSpPr>
        <p:spPr bwMode="auto">
          <a:xfrm flipH="1" flipV="1">
            <a:off x="212148" y="4635637"/>
            <a:ext cx="8694990" cy="1282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81662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4097" y="2849083"/>
            <a:ext cx="867309" cy="110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1679" name="Rectangle 47"/>
          <p:cNvSpPr>
            <a:spLocks noChangeArrowheads="1"/>
          </p:cNvSpPr>
          <p:nvPr/>
        </p:nvSpPr>
        <p:spPr bwMode="auto">
          <a:xfrm>
            <a:off x="1220788" y="4468013"/>
            <a:ext cx="1092200" cy="1016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81" name="Rectangle 49"/>
          <p:cNvSpPr>
            <a:spLocks noChangeArrowheads="1"/>
          </p:cNvSpPr>
          <p:nvPr/>
        </p:nvSpPr>
        <p:spPr bwMode="auto">
          <a:xfrm>
            <a:off x="7364413" y="3501272"/>
            <a:ext cx="1216025" cy="10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81687" name="Picture 5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6105" y="3193678"/>
            <a:ext cx="824800" cy="67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0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80076" y="2849083"/>
            <a:ext cx="867309" cy="110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474" y="2888114"/>
            <a:ext cx="867309" cy="110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" name="Rectangle 46"/>
          <p:cNvSpPr>
            <a:spLocks noChangeArrowheads="1"/>
          </p:cNvSpPr>
          <p:nvPr/>
        </p:nvSpPr>
        <p:spPr bwMode="auto">
          <a:xfrm>
            <a:off x="455627" y="1531820"/>
            <a:ext cx="1530477" cy="361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b="1" dirty="0" smtClean="0">
                <a:solidFill>
                  <a:srgbClr val="FF0000"/>
                </a:solidFill>
              </a:rPr>
              <a:t>LAN SW1</a:t>
            </a:r>
            <a:endParaRPr lang="es-DO" sz="1900" b="1" dirty="0">
              <a:solidFill>
                <a:srgbClr val="FF0000"/>
              </a:solidFill>
            </a:endParaRPr>
          </a:p>
        </p:txBody>
      </p:sp>
      <p:sp>
        <p:nvSpPr>
          <p:cNvPr id="59" name="Rectangle 46"/>
          <p:cNvSpPr>
            <a:spLocks noChangeArrowheads="1"/>
          </p:cNvSpPr>
          <p:nvPr/>
        </p:nvSpPr>
        <p:spPr bwMode="auto">
          <a:xfrm>
            <a:off x="301509" y="4968912"/>
            <a:ext cx="1064064" cy="51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b="1" dirty="0" smtClean="0">
                <a:solidFill>
                  <a:srgbClr val="FF0000"/>
                </a:solidFill>
              </a:rPr>
              <a:t>LAN SW2</a:t>
            </a:r>
            <a:endParaRPr lang="es-DO" sz="1900" b="1" dirty="0">
              <a:solidFill>
                <a:srgbClr val="FF0000"/>
              </a:solidFill>
            </a:endParaRPr>
          </a:p>
        </p:txBody>
      </p:sp>
      <p:pic>
        <p:nvPicPr>
          <p:cNvPr id="61" name="Picture 5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0581" y="3176937"/>
            <a:ext cx="824800" cy="67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" name="Picture 5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5399" y="3070517"/>
            <a:ext cx="824800" cy="67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1678" name="Rectangle 46"/>
          <p:cNvSpPr>
            <a:spLocks noChangeArrowheads="1"/>
          </p:cNvSpPr>
          <p:nvPr/>
        </p:nvSpPr>
        <p:spPr bwMode="auto">
          <a:xfrm>
            <a:off x="301509" y="3312672"/>
            <a:ext cx="616131" cy="51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1</a:t>
            </a:r>
            <a:endParaRPr lang="es-DO" sz="1900" dirty="0"/>
          </a:p>
        </p:txBody>
      </p:sp>
      <p:sp>
        <p:nvSpPr>
          <p:cNvPr id="63" name="Rectangle 46"/>
          <p:cNvSpPr>
            <a:spLocks noChangeArrowheads="1"/>
          </p:cNvSpPr>
          <p:nvPr/>
        </p:nvSpPr>
        <p:spPr bwMode="auto">
          <a:xfrm>
            <a:off x="1259942" y="3355103"/>
            <a:ext cx="616131" cy="51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 smtClean="0"/>
              <a:t>2</a:t>
            </a:r>
            <a:endParaRPr lang="es-DO" sz="1900" dirty="0"/>
          </a:p>
        </p:txBody>
      </p:sp>
      <p:sp>
        <p:nvSpPr>
          <p:cNvPr id="64" name="Rectangle 46"/>
          <p:cNvSpPr>
            <a:spLocks noChangeArrowheads="1"/>
          </p:cNvSpPr>
          <p:nvPr/>
        </p:nvSpPr>
        <p:spPr bwMode="auto">
          <a:xfrm>
            <a:off x="2090439" y="3442795"/>
            <a:ext cx="616131" cy="51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 smtClean="0"/>
              <a:t>3</a:t>
            </a:r>
            <a:endParaRPr lang="es-DO" sz="1900" dirty="0"/>
          </a:p>
        </p:txBody>
      </p:sp>
      <p:pic>
        <p:nvPicPr>
          <p:cNvPr id="65" name="Picture 5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0905" y="3187982"/>
            <a:ext cx="824800" cy="67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" name="Picture 5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81895" y="3153854"/>
            <a:ext cx="824800" cy="67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" name="Rectangle 46"/>
          <p:cNvSpPr>
            <a:spLocks noChangeArrowheads="1"/>
          </p:cNvSpPr>
          <p:nvPr/>
        </p:nvSpPr>
        <p:spPr bwMode="auto">
          <a:xfrm>
            <a:off x="2858970" y="3442795"/>
            <a:ext cx="625649" cy="51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/>
              <a:t>4</a:t>
            </a:r>
            <a:endParaRPr lang="es-DO" sz="1900" dirty="0"/>
          </a:p>
        </p:txBody>
      </p:sp>
      <p:sp>
        <p:nvSpPr>
          <p:cNvPr id="68" name="Rectangle 46"/>
          <p:cNvSpPr>
            <a:spLocks noChangeArrowheads="1"/>
          </p:cNvSpPr>
          <p:nvPr/>
        </p:nvSpPr>
        <p:spPr bwMode="auto">
          <a:xfrm>
            <a:off x="3902426" y="3442795"/>
            <a:ext cx="616131" cy="51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/>
              <a:t>5</a:t>
            </a:r>
            <a:endParaRPr lang="es-DO" sz="1900" dirty="0"/>
          </a:p>
        </p:txBody>
      </p:sp>
      <p:pic>
        <p:nvPicPr>
          <p:cNvPr id="69" name="Picture 5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41023" y="3122308"/>
            <a:ext cx="824800" cy="67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" name="Rectangle 46"/>
          <p:cNvSpPr>
            <a:spLocks noChangeArrowheads="1"/>
          </p:cNvSpPr>
          <p:nvPr/>
        </p:nvSpPr>
        <p:spPr bwMode="auto">
          <a:xfrm>
            <a:off x="4638705" y="3322564"/>
            <a:ext cx="649919" cy="51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 smtClean="0"/>
              <a:t>N</a:t>
            </a:r>
            <a:endParaRPr lang="es-DO" sz="1900" dirty="0"/>
          </a:p>
        </p:txBody>
      </p:sp>
      <p:grpSp>
        <p:nvGrpSpPr>
          <p:cNvPr id="76" name="Agrupar 75"/>
          <p:cNvGrpSpPr/>
          <p:nvPr/>
        </p:nvGrpSpPr>
        <p:grpSpPr>
          <a:xfrm>
            <a:off x="1499134" y="2237056"/>
            <a:ext cx="1697" cy="2414196"/>
            <a:chOff x="650903" y="2653765"/>
            <a:chExt cx="1697" cy="1692794"/>
          </a:xfrm>
        </p:grpSpPr>
        <p:sp>
          <p:nvSpPr>
            <p:cNvPr id="77" name="Line 39"/>
            <p:cNvSpPr>
              <a:spLocks noChangeShapeType="1"/>
            </p:cNvSpPr>
            <p:nvPr/>
          </p:nvSpPr>
          <p:spPr bwMode="auto">
            <a:xfrm>
              <a:off x="652600" y="2653765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78" name="Line 39"/>
            <p:cNvSpPr>
              <a:spLocks noChangeShapeType="1"/>
            </p:cNvSpPr>
            <p:nvPr/>
          </p:nvSpPr>
          <p:spPr bwMode="auto">
            <a:xfrm>
              <a:off x="650903" y="3652524"/>
              <a:ext cx="0" cy="69403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square" lIns="60926" tIns="30467" rIns="60926" bIns="30467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88" name="Rectangle 46"/>
          <p:cNvSpPr>
            <a:spLocks noChangeArrowheads="1"/>
          </p:cNvSpPr>
          <p:nvPr/>
        </p:nvSpPr>
        <p:spPr bwMode="auto">
          <a:xfrm>
            <a:off x="6072474" y="2953795"/>
            <a:ext cx="772699" cy="134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Root </a:t>
            </a:r>
          </a:p>
          <a:p>
            <a:pPr defTabSz="946150"/>
            <a:r>
              <a:rPr lang="es-DO" sz="1900" dirty="0" smtClean="0"/>
              <a:t>Server</a:t>
            </a:r>
          </a:p>
          <a:p>
            <a:pPr defTabSz="946150"/>
            <a:r>
              <a:rPr lang="es-DO" sz="1900" dirty="0" smtClean="0"/>
              <a:t>F y L</a:t>
            </a:r>
            <a:endParaRPr lang="es-DO" sz="1900" dirty="0"/>
          </a:p>
        </p:txBody>
      </p:sp>
      <p:sp>
        <p:nvSpPr>
          <p:cNvPr id="89" name="Rectangle 46"/>
          <p:cNvSpPr>
            <a:spLocks noChangeArrowheads="1"/>
          </p:cNvSpPr>
          <p:nvPr/>
        </p:nvSpPr>
        <p:spPr bwMode="auto">
          <a:xfrm>
            <a:off x="7180076" y="2880372"/>
            <a:ext cx="814935" cy="9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Router</a:t>
            </a:r>
          </a:p>
          <a:p>
            <a:pPr defTabSz="946150"/>
            <a:r>
              <a:rPr lang="es-DO" sz="1900" dirty="0" smtClean="0"/>
              <a:t>Server</a:t>
            </a:r>
            <a:endParaRPr lang="es-DO" sz="1900" dirty="0"/>
          </a:p>
        </p:txBody>
      </p:sp>
      <p:sp>
        <p:nvSpPr>
          <p:cNvPr id="90" name="Rectangle 46"/>
          <p:cNvSpPr>
            <a:spLocks noChangeArrowheads="1"/>
          </p:cNvSpPr>
          <p:nvPr/>
        </p:nvSpPr>
        <p:spPr bwMode="auto">
          <a:xfrm>
            <a:off x="8146471" y="2877494"/>
            <a:ext cx="772699" cy="9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NMS</a:t>
            </a:r>
          </a:p>
          <a:p>
            <a:pPr defTabSz="946150"/>
            <a:r>
              <a:rPr lang="es-DO" sz="1900" dirty="0" smtClean="0"/>
              <a:t>Server</a:t>
            </a:r>
            <a:endParaRPr lang="es-DO" sz="1900" dirty="0"/>
          </a:p>
        </p:txBody>
      </p:sp>
    </p:spTree>
    <p:extLst>
      <p:ext uri="{BB962C8B-B14F-4D97-AF65-F5344CB8AC3E}">
        <p14:creationId xmlns:p14="http://schemas.microsoft.com/office/powerpoint/2010/main" val="20098012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MX" dirty="0" smtClean="0"/>
              <a:t>BGP con los Router </a:t>
            </a:r>
            <a:r>
              <a:rPr kumimoji="1" lang="es-MX" dirty="0" smtClean="0"/>
              <a:t>Servers</a:t>
            </a:r>
            <a:endParaRPr kumimoji="1" lang="es-MX" dirty="0"/>
          </a:p>
        </p:txBody>
      </p:sp>
      <p:sp>
        <p:nvSpPr>
          <p:cNvPr id="504835" name="Oval 3"/>
          <p:cNvSpPr>
            <a:spLocks noChangeArrowheads="1"/>
          </p:cNvSpPr>
          <p:nvPr/>
        </p:nvSpPr>
        <p:spPr bwMode="auto">
          <a:xfrm>
            <a:off x="4114800" y="1752600"/>
            <a:ext cx="838200" cy="609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000"/>
          </a:p>
        </p:txBody>
      </p:sp>
      <p:sp>
        <p:nvSpPr>
          <p:cNvPr id="504836" name="Oval 4"/>
          <p:cNvSpPr>
            <a:spLocks noChangeArrowheads="1"/>
          </p:cNvSpPr>
          <p:nvPr/>
        </p:nvSpPr>
        <p:spPr bwMode="auto">
          <a:xfrm>
            <a:off x="5562600" y="1905000"/>
            <a:ext cx="838200" cy="609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000"/>
          </a:p>
        </p:txBody>
      </p:sp>
      <p:sp>
        <p:nvSpPr>
          <p:cNvPr id="504837" name="Oval 5"/>
          <p:cNvSpPr>
            <a:spLocks noChangeArrowheads="1"/>
          </p:cNvSpPr>
          <p:nvPr/>
        </p:nvSpPr>
        <p:spPr bwMode="auto">
          <a:xfrm>
            <a:off x="2514600" y="1752600"/>
            <a:ext cx="838200" cy="609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000"/>
          </a:p>
        </p:txBody>
      </p:sp>
      <p:sp>
        <p:nvSpPr>
          <p:cNvPr id="504838" name="Oval 6"/>
          <p:cNvSpPr>
            <a:spLocks noChangeArrowheads="1"/>
          </p:cNvSpPr>
          <p:nvPr/>
        </p:nvSpPr>
        <p:spPr bwMode="auto">
          <a:xfrm>
            <a:off x="6400800" y="2819400"/>
            <a:ext cx="838200" cy="609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000"/>
          </a:p>
        </p:txBody>
      </p:sp>
      <p:sp>
        <p:nvSpPr>
          <p:cNvPr id="504839" name="Oval 7"/>
          <p:cNvSpPr>
            <a:spLocks noChangeArrowheads="1"/>
          </p:cNvSpPr>
          <p:nvPr/>
        </p:nvSpPr>
        <p:spPr bwMode="auto">
          <a:xfrm>
            <a:off x="6553200" y="3886200"/>
            <a:ext cx="838200" cy="609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000"/>
          </a:p>
        </p:txBody>
      </p:sp>
      <p:sp>
        <p:nvSpPr>
          <p:cNvPr id="504840" name="Oval 8"/>
          <p:cNvSpPr>
            <a:spLocks noChangeArrowheads="1"/>
          </p:cNvSpPr>
          <p:nvPr/>
        </p:nvSpPr>
        <p:spPr bwMode="auto">
          <a:xfrm>
            <a:off x="5410200" y="4800600"/>
            <a:ext cx="838200" cy="609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000"/>
          </a:p>
        </p:txBody>
      </p:sp>
      <p:sp>
        <p:nvSpPr>
          <p:cNvPr id="504841" name="Oval 9"/>
          <p:cNvSpPr>
            <a:spLocks noChangeArrowheads="1"/>
          </p:cNvSpPr>
          <p:nvPr/>
        </p:nvSpPr>
        <p:spPr bwMode="auto">
          <a:xfrm>
            <a:off x="3810000" y="5029200"/>
            <a:ext cx="838200" cy="609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000"/>
          </a:p>
        </p:txBody>
      </p:sp>
      <p:sp>
        <p:nvSpPr>
          <p:cNvPr id="504842" name="Oval 10"/>
          <p:cNvSpPr>
            <a:spLocks noChangeArrowheads="1"/>
          </p:cNvSpPr>
          <p:nvPr/>
        </p:nvSpPr>
        <p:spPr bwMode="auto">
          <a:xfrm>
            <a:off x="2057400" y="4953000"/>
            <a:ext cx="838200" cy="609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000"/>
          </a:p>
        </p:txBody>
      </p:sp>
      <p:sp>
        <p:nvSpPr>
          <p:cNvPr id="504843" name="Oval 11"/>
          <p:cNvSpPr>
            <a:spLocks noChangeArrowheads="1"/>
          </p:cNvSpPr>
          <p:nvPr/>
        </p:nvSpPr>
        <p:spPr bwMode="auto">
          <a:xfrm>
            <a:off x="1066800" y="3810000"/>
            <a:ext cx="838200" cy="609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000"/>
          </a:p>
        </p:txBody>
      </p:sp>
      <p:sp>
        <p:nvSpPr>
          <p:cNvPr id="504844" name="Oval 12"/>
          <p:cNvSpPr>
            <a:spLocks noChangeArrowheads="1"/>
          </p:cNvSpPr>
          <p:nvPr/>
        </p:nvSpPr>
        <p:spPr bwMode="auto">
          <a:xfrm>
            <a:off x="1371600" y="2514600"/>
            <a:ext cx="838200" cy="609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000"/>
          </a:p>
        </p:txBody>
      </p:sp>
      <p:sp>
        <p:nvSpPr>
          <p:cNvPr id="504845" name="Rectangle 13"/>
          <p:cNvSpPr>
            <a:spLocks noChangeArrowheads="1"/>
          </p:cNvSpPr>
          <p:nvPr/>
        </p:nvSpPr>
        <p:spPr bwMode="auto">
          <a:xfrm>
            <a:off x="3200400" y="3352800"/>
            <a:ext cx="762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47" name="Rectangle 15"/>
          <p:cNvSpPr>
            <a:spLocks noChangeArrowheads="1"/>
          </p:cNvSpPr>
          <p:nvPr/>
        </p:nvSpPr>
        <p:spPr bwMode="auto">
          <a:xfrm>
            <a:off x="4343400" y="3352800"/>
            <a:ext cx="762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48" name="Line 16"/>
          <p:cNvSpPr>
            <a:spLocks noChangeShapeType="1"/>
          </p:cNvSpPr>
          <p:nvPr/>
        </p:nvSpPr>
        <p:spPr bwMode="auto">
          <a:xfrm>
            <a:off x="2133600" y="29718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49" name="Line 17"/>
          <p:cNvSpPr>
            <a:spLocks noChangeShapeType="1"/>
          </p:cNvSpPr>
          <p:nvPr/>
        </p:nvSpPr>
        <p:spPr bwMode="auto">
          <a:xfrm flipV="1">
            <a:off x="1905000" y="37338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50" name="Line 18"/>
          <p:cNvSpPr>
            <a:spLocks noChangeShapeType="1"/>
          </p:cNvSpPr>
          <p:nvPr/>
        </p:nvSpPr>
        <p:spPr bwMode="auto">
          <a:xfrm>
            <a:off x="2209800" y="2819400"/>
            <a:ext cx="2362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51" name="Line 19"/>
          <p:cNvSpPr>
            <a:spLocks noChangeShapeType="1"/>
          </p:cNvSpPr>
          <p:nvPr/>
        </p:nvSpPr>
        <p:spPr bwMode="auto">
          <a:xfrm flipV="1">
            <a:off x="1905000" y="3962400"/>
            <a:ext cx="2514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52" name="Line 20"/>
          <p:cNvSpPr>
            <a:spLocks noChangeShapeType="1"/>
          </p:cNvSpPr>
          <p:nvPr/>
        </p:nvSpPr>
        <p:spPr bwMode="auto">
          <a:xfrm flipV="1">
            <a:off x="2743200" y="39624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53" name="Line 21"/>
          <p:cNvSpPr>
            <a:spLocks noChangeShapeType="1"/>
          </p:cNvSpPr>
          <p:nvPr/>
        </p:nvSpPr>
        <p:spPr bwMode="auto">
          <a:xfrm flipV="1">
            <a:off x="2895600" y="3962400"/>
            <a:ext cx="1676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54" name="Line 22"/>
          <p:cNvSpPr>
            <a:spLocks noChangeShapeType="1"/>
          </p:cNvSpPr>
          <p:nvPr/>
        </p:nvSpPr>
        <p:spPr bwMode="auto">
          <a:xfrm flipH="1" flipV="1">
            <a:off x="3733800" y="39624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55" name="Line 23"/>
          <p:cNvSpPr>
            <a:spLocks noChangeShapeType="1"/>
          </p:cNvSpPr>
          <p:nvPr/>
        </p:nvSpPr>
        <p:spPr bwMode="auto">
          <a:xfrm flipV="1">
            <a:off x="4343400" y="39624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56" name="Line 24"/>
          <p:cNvSpPr>
            <a:spLocks noChangeShapeType="1"/>
          </p:cNvSpPr>
          <p:nvPr/>
        </p:nvSpPr>
        <p:spPr bwMode="auto">
          <a:xfrm flipH="1" flipV="1">
            <a:off x="4876800" y="39624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57" name="Line 25"/>
          <p:cNvSpPr>
            <a:spLocks noChangeShapeType="1"/>
          </p:cNvSpPr>
          <p:nvPr/>
        </p:nvSpPr>
        <p:spPr bwMode="auto">
          <a:xfrm flipH="1" flipV="1">
            <a:off x="3886200" y="3962400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58" name="Line 26"/>
          <p:cNvSpPr>
            <a:spLocks noChangeShapeType="1"/>
          </p:cNvSpPr>
          <p:nvPr/>
        </p:nvSpPr>
        <p:spPr bwMode="auto">
          <a:xfrm flipH="1" flipV="1">
            <a:off x="5105400" y="3810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59" name="Line 27"/>
          <p:cNvSpPr>
            <a:spLocks noChangeShapeType="1"/>
          </p:cNvSpPr>
          <p:nvPr/>
        </p:nvSpPr>
        <p:spPr bwMode="auto">
          <a:xfrm flipH="1">
            <a:off x="5105400" y="32766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60" name="Line 28"/>
          <p:cNvSpPr>
            <a:spLocks noChangeShapeType="1"/>
          </p:cNvSpPr>
          <p:nvPr/>
        </p:nvSpPr>
        <p:spPr bwMode="auto">
          <a:xfrm flipH="1" flipV="1">
            <a:off x="3962400" y="3886200"/>
            <a:ext cx="2667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61" name="Line 29"/>
          <p:cNvSpPr>
            <a:spLocks noChangeShapeType="1"/>
          </p:cNvSpPr>
          <p:nvPr/>
        </p:nvSpPr>
        <p:spPr bwMode="auto">
          <a:xfrm flipH="1">
            <a:off x="3886200" y="2971800"/>
            <a:ext cx="2590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62" name="Line 30"/>
          <p:cNvSpPr>
            <a:spLocks noChangeShapeType="1"/>
          </p:cNvSpPr>
          <p:nvPr/>
        </p:nvSpPr>
        <p:spPr bwMode="auto">
          <a:xfrm flipH="1">
            <a:off x="4724400" y="24384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63" name="Line 31"/>
          <p:cNvSpPr>
            <a:spLocks noChangeShapeType="1"/>
          </p:cNvSpPr>
          <p:nvPr/>
        </p:nvSpPr>
        <p:spPr bwMode="auto">
          <a:xfrm flipH="1">
            <a:off x="3505200" y="2286000"/>
            <a:ext cx="2057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64" name="Line 32"/>
          <p:cNvSpPr>
            <a:spLocks noChangeShapeType="1"/>
          </p:cNvSpPr>
          <p:nvPr/>
        </p:nvSpPr>
        <p:spPr bwMode="auto">
          <a:xfrm>
            <a:off x="4495800" y="2362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65" name="Line 33"/>
          <p:cNvSpPr>
            <a:spLocks noChangeShapeType="1"/>
          </p:cNvSpPr>
          <p:nvPr/>
        </p:nvSpPr>
        <p:spPr bwMode="auto">
          <a:xfrm flipH="1">
            <a:off x="3429000" y="22860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66" name="Line 34"/>
          <p:cNvSpPr>
            <a:spLocks noChangeShapeType="1"/>
          </p:cNvSpPr>
          <p:nvPr/>
        </p:nvSpPr>
        <p:spPr bwMode="auto">
          <a:xfrm>
            <a:off x="3200400" y="22860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04867" name="Line 35"/>
          <p:cNvSpPr>
            <a:spLocks noChangeShapeType="1"/>
          </p:cNvSpPr>
          <p:nvPr/>
        </p:nvSpPr>
        <p:spPr bwMode="auto">
          <a:xfrm>
            <a:off x="3048000" y="23622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37" name="Picture 5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4757" y="2640158"/>
            <a:ext cx="592643" cy="35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5861" y="3358544"/>
            <a:ext cx="609600" cy="6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4680" y="3358544"/>
            <a:ext cx="609600" cy="6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5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117320"/>
            <a:ext cx="592643" cy="35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5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9478" y="1938079"/>
            <a:ext cx="592643" cy="35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5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3958" y="1905000"/>
            <a:ext cx="592643" cy="35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5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998641"/>
            <a:ext cx="592643" cy="35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5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1997" y="4011758"/>
            <a:ext cx="592643" cy="35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1880" y="3823280"/>
            <a:ext cx="609600" cy="6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0553" y="4931719"/>
            <a:ext cx="609600" cy="6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1545575" y="2038737"/>
            <a:ext cx="616131" cy="51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1</a:t>
            </a:r>
            <a:endParaRPr lang="es-DO" sz="1900" dirty="0"/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2660469" y="1373588"/>
            <a:ext cx="616131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 smtClean="0"/>
              <a:t>2</a:t>
            </a:r>
            <a:endParaRPr lang="es-DO" sz="1900" dirty="0"/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4267200" y="1261905"/>
            <a:ext cx="616131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 smtClean="0"/>
              <a:t>3</a:t>
            </a:r>
            <a:endParaRPr lang="es-DO" sz="1900" dirty="0"/>
          </a:p>
        </p:txBody>
      </p:sp>
      <p:sp>
        <p:nvSpPr>
          <p:cNvPr id="50" name="Rectangle 46"/>
          <p:cNvSpPr>
            <a:spLocks noChangeArrowheads="1"/>
          </p:cNvSpPr>
          <p:nvPr/>
        </p:nvSpPr>
        <p:spPr bwMode="auto">
          <a:xfrm>
            <a:off x="5784669" y="1477328"/>
            <a:ext cx="625649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 smtClean="0"/>
              <a:t>4</a:t>
            </a:r>
            <a:endParaRPr lang="es-DO" sz="1900" dirty="0"/>
          </a:p>
        </p:txBody>
      </p:sp>
      <p:sp>
        <p:nvSpPr>
          <p:cNvPr id="51" name="Rectangle 46"/>
          <p:cNvSpPr>
            <a:spLocks noChangeArrowheads="1"/>
          </p:cNvSpPr>
          <p:nvPr/>
        </p:nvSpPr>
        <p:spPr bwMode="auto">
          <a:xfrm>
            <a:off x="6775269" y="2303750"/>
            <a:ext cx="616131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 smtClean="0"/>
              <a:t>5</a:t>
            </a:r>
            <a:endParaRPr lang="es-DO" sz="1900" dirty="0"/>
          </a:p>
        </p:txBody>
      </p:sp>
      <p:sp>
        <p:nvSpPr>
          <p:cNvPr id="52" name="Rectangle 46"/>
          <p:cNvSpPr>
            <a:spLocks noChangeArrowheads="1"/>
          </p:cNvSpPr>
          <p:nvPr/>
        </p:nvSpPr>
        <p:spPr bwMode="auto">
          <a:xfrm>
            <a:off x="7369945" y="3886200"/>
            <a:ext cx="649919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</a:t>
            </a:r>
            <a:r>
              <a:rPr lang="es-DO" sz="1900" dirty="0"/>
              <a:t>N</a:t>
            </a:r>
            <a:endParaRPr lang="es-DO" sz="1900" dirty="0"/>
          </a:p>
        </p:txBody>
      </p:sp>
      <p:sp>
        <p:nvSpPr>
          <p:cNvPr id="53" name="Rectangle 46"/>
          <p:cNvSpPr>
            <a:spLocks noChangeArrowheads="1"/>
          </p:cNvSpPr>
          <p:nvPr/>
        </p:nvSpPr>
        <p:spPr bwMode="auto">
          <a:xfrm>
            <a:off x="176353" y="4526380"/>
            <a:ext cx="1485228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Root-Server F</a:t>
            </a:r>
            <a:endParaRPr lang="es-DO" sz="1900" dirty="0"/>
          </a:p>
        </p:txBody>
      </p:sp>
      <p:sp>
        <p:nvSpPr>
          <p:cNvPr id="54" name="Rectangle 46"/>
          <p:cNvSpPr>
            <a:spLocks noChangeArrowheads="1"/>
          </p:cNvSpPr>
          <p:nvPr/>
        </p:nvSpPr>
        <p:spPr bwMode="auto">
          <a:xfrm>
            <a:off x="802961" y="5410200"/>
            <a:ext cx="1475710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Root-Server L</a:t>
            </a:r>
            <a:endParaRPr lang="es-DO" sz="1900" dirty="0"/>
          </a:p>
        </p:txBody>
      </p:sp>
      <p:pic>
        <p:nvPicPr>
          <p:cNvPr id="55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45320" y="5048768"/>
            <a:ext cx="609600" cy="6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" name="Rectangle 46"/>
          <p:cNvSpPr>
            <a:spLocks noChangeArrowheads="1"/>
          </p:cNvSpPr>
          <p:nvPr/>
        </p:nvSpPr>
        <p:spPr bwMode="auto">
          <a:xfrm>
            <a:off x="3998127" y="5679649"/>
            <a:ext cx="754021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CDN 1</a:t>
            </a:r>
            <a:endParaRPr lang="es-DO" sz="1900" dirty="0"/>
          </a:p>
        </p:txBody>
      </p:sp>
      <p:sp>
        <p:nvSpPr>
          <p:cNvPr id="57" name="Rectangle 46"/>
          <p:cNvSpPr>
            <a:spLocks noChangeArrowheads="1"/>
          </p:cNvSpPr>
          <p:nvPr/>
        </p:nvSpPr>
        <p:spPr bwMode="auto">
          <a:xfrm>
            <a:off x="5930632" y="5410200"/>
            <a:ext cx="754021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CDN 2</a:t>
            </a:r>
            <a:endParaRPr lang="es-DO" sz="1900" dirty="0"/>
          </a:p>
        </p:txBody>
      </p:sp>
      <p:pic>
        <p:nvPicPr>
          <p:cNvPr id="58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800600"/>
            <a:ext cx="609600" cy="6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2269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1C0CF0-F25D-D64C-94AD-39356470FC7F}" type="slidenum">
              <a:rPr lang="en-US"/>
              <a:pPr/>
              <a:t>6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s-MX" dirty="0"/>
              <a:t>Flujo de Intercambio con </a:t>
            </a:r>
            <a:r>
              <a:rPr kumimoji="1" lang="es-MX" dirty="0" smtClean="0"/>
              <a:t>Router Servers</a:t>
            </a:r>
            <a:endParaRPr kumimoji="1" lang="es-MX" dirty="0"/>
          </a:p>
        </p:txBody>
      </p:sp>
      <p:sp>
        <p:nvSpPr>
          <p:cNvPr id="102405" name="Oval 5"/>
          <p:cNvSpPr>
            <a:spLocks noChangeArrowheads="1"/>
          </p:cNvSpPr>
          <p:nvPr/>
        </p:nvSpPr>
        <p:spPr bwMode="auto">
          <a:xfrm>
            <a:off x="6400800" y="3124200"/>
            <a:ext cx="838200" cy="609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000" b="1">
              <a:latin typeface="Arial" charset="0"/>
            </a:endParaRPr>
          </a:p>
        </p:txBody>
      </p:sp>
      <p:sp>
        <p:nvSpPr>
          <p:cNvPr id="102406" name="Oval 6"/>
          <p:cNvSpPr>
            <a:spLocks noChangeArrowheads="1"/>
          </p:cNvSpPr>
          <p:nvPr/>
        </p:nvSpPr>
        <p:spPr bwMode="auto">
          <a:xfrm>
            <a:off x="4267200" y="1828800"/>
            <a:ext cx="838200" cy="609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000" b="1">
              <a:latin typeface="Arial" charset="0"/>
            </a:endParaRPr>
          </a:p>
        </p:txBody>
      </p:sp>
      <p:sp>
        <p:nvSpPr>
          <p:cNvPr id="102407" name="Oval 7"/>
          <p:cNvSpPr>
            <a:spLocks noChangeArrowheads="1"/>
          </p:cNvSpPr>
          <p:nvPr/>
        </p:nvSpPr>
        <p:spPr bwMode="auto">
          <a:xfrm>
            <a:off x="4267200" y="4419600"/>
            <a:ext cx="838200" cy="609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000" b="1">
              <a:latin typeface="Arial" charset="0"/>
            </a:endParaRPr>
          </a:p>
        </p:txBody>
      </p:sp>
      <p:sp>
        <p:nvSpPr>
          <p:cNvPr id="102408" name="Oval 8"/>
          <p:cNvSpPr>
            <a:spLocks noChangeArrowheads="1"/>
          </p:cNvSpPr>
          <p:nvPr/>
        </p:nvSpPr>
        <p:spPr bwMode="auto">
          <a:xfrm>
            <a:off x="2133600" y="3124200"/>
            <a:ext cx="838200" cy="609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000" b="1">
              <a:latin typeface="Arial" charset="0"/>
            </a:endParaRP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4267200" y="3124200"/>
            <a:ext cx="762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410" name="Line 10"/>
          <p:cNvSpPr>
            <a:spLocks noChangeShapeType="1"/>
          </p:cNvSpPr>
          <p:nvPr/>
        </p:nvSpPr>
        <p:spPr bwMode="auto">
          <a:xfrm flipV="1">
            <a:off x="2819400" y="2286000"/>
            <a:ext cx="1447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421" name="Line 21"/>
          <p:cNvSpPr>
            <a:spLocks noChangeShapeType="1"/>
          </p:cNvSpPr>
          <p:nvPr/>
        </p:nvSpPr>
        <p:spPr bwMode="auto">
          <a:xfrm flipV="1">
            <a:off x="5029200" y="3657600"/>
            <a:ext cx="1447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422" name="Line 22"/>
          <p:cNvSpPr>
            <a:spLocks noChangeShapeType="1"/>
          </p:cNvSpPr>
          <p:nvPr/>
        </p:nvSpPr>
        <p:spPr bwMode="auto">
          <a:xfrm>
            <a:off x="5105400" y="2286000"/>
            <a:ext cx="1371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423" name="Line 23"/>
          <p:cNvSpPr>
            <a:spLocks noChangeShapeType="1"/>
          </p:cNvSpPr>
          <p:nvPr/>
        </p:nvSpPr>
        <p:spPr bwMode="auto">
          <a:xfrm>
            <a:off x="2895600" y="3657600"/>
            <a:ext cx="1371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424" name="Line 24"/>
          <p:cNvSpPr>
            <a:spLocks noChangeShapeType="1"/>
          </p:cNvSpPr>
          <p:nvPr/>
        </p:nvSpPr>
        <p:spPr bwMode="auto">
          <a:xfrm>
            <a:off x="533400" y="57150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425" name="Text Box 25"/>
          <p:cNvSpPr txBox="1">
            <a:spLocks noChangeArrowheads="1"/>
          </p:cNvSpPr>
          <p:nvPr/>
        </p:nvSpPr>
        <p:spPr bwMode="auto">
          <a:xfrm>
            <a:off x="2422525" y="5573713"/>
            <a:ext cx="190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b="1">
                <a:latin typeface="Arial" charset="0"/>
              </a:rPr>
              <a:t>FLUJO DE TRAFICO</a:t>
            </a:r>
          </a:p>
        </p:txBody>
      </p:sp>
      <p:sp>
        <p:nvSpPr>
          <p:cNvPr id="102426" name="Line 26"/>
          <p:cNvSpPr>
            <a:spLocks noChangeShapeType="1"/>
          </p:cNvSpPr>
          <p:nvPr/>
        </p:nvSpPr>
        <p:spPr bwMode="auto">
          <a:xfrm>
            <a:off x="5105400" y="3429000"/>
            <a:ext cx="1295400" cy="0"/>
          </a:xfrm>
          <a:prstGeom prst="line">
            <a:avLst/>
          </a:prstGeom>
          <a:noFill/>
          <a:ln w="38100" cap="rnd">
            <a:solidFill>
              <a:srgbClr val="80008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427" name="Line 27"/>
          <p:cNvSpPr>
            <a:spLocks noChangeShapeType="1"/>
          </p:cNvSpPr>
          <p:nvPr/>
        </p:nvSpPr>
        <p:spPr bwMode="auto">
          <a:xfrm>
            <a:off x="2971800" y="3429000"/>
            <a:ext cx="1295400" cy="0"/>
          </a:xfrm>
          <a:prstGeom prst="line">
            <a:avLst/>
          </a:prstGeom>
          <a:noFill/>
          <a:ln w="38100" cap="rnd">
            <a:solidFill>
              <a:srgbClr val="80008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428" name="Line 28"/>
          <p:cNvSpPr>
            <a:spLocks noChangeShapeType="1"/>
          </p:cNvSpPr>
          <p:nvPr/>
        </p:nvSpPr>
        <p:spPr bwMode="auto">
          <a:xfrm>
            <a:off x="762000" y="6019800"/>
            <a:ext cx="1295400" cy="0"/>
          </a:xfrm>
          <a:prstGeom prst="line">
            <a:avLst/>
          </a:prstGeom>
          <a:noFill/>
          <a:ln w="38100" cap="rnd">
            <a:solidFill>
              <a:srgbClr val="80008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429" name="Text Box 29"/>
          <p:cNvSpPr txBox="1">
            <a:spLocks noChangeArrowheads="1"/>
          </p:cNvSpPr>
          <p:nvPr/>
        </p:nvSpPr>
        <p:spPr bwMode="auto">
          <a:xfrm>
            <a:off x="2430463" y="5878513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b="1">
                <a:latin typeface="Arial" charset="0"/>
              </a:rPr>
              <a:t>FLUJO DE INFORMACION DE RUTEO</a:t>
            </a:r>
          </a:p>
        </p:txBody>
      </p:sp>
      <p:sp>
        <p:nvSpPr>
          <p:cNvPr id="102430" name="Line 30"/>
          <p:cNvSpPr>
            <a:spLocks noChangeShapeType="1"/>
          </p:cNvSpPr>
          <p:nvPr/>
        </p:nvSpPr>
        <p:spPr bwMode="auto">
          <a:xfrm>
            <a:off x="4648200" y="3733800"/>
            <a:ext cx="0" cy="685800"/>
          </a:xfrm>
          <a:prstGeom prst="line">
            <a:avLst/>
          </a:prstGeom>
          <a:noFill/>
          <a:ln w="38100" cap="rnd">
            <a:solidFill>
              <a:srgbClr val="80008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431" name="Line 31"/>
          <p:cNvSpPr>
            <a:spLocks noChangeShapeType="1"/>
          </p:cNvSpPr>
          <p:nvPr/>
        </p:nvSpPr>
        <p:spPr bwMode="auto">
          <a:xfrm>
            <a:off x="4648200" y="2438400"/>
            <a:ext cx="0" cy="685800"/>
          </a:xfrm>
          <a:prstGeom prst="line">
            <a:avLst/>
          </a:prstGeom>
          <a:noFill/>
          <a:ln w="38100" cap="rnd">
            <a:solidFill>
              <a:srgbClr val="80008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22" name="Picture 30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166316"/>
            <a:ext cx="609600" cy="6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5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6757" y="3276600"/>
            <a:ext cx="592643" cy="35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5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927517"/>
            <a:ext cx="592643" cy="35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5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299117"/>
            <a:ext cx="592643" cy="35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5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1878" y="4572000"/>
            <a:ext cx="592643" cy="35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Rectangle 46"/>
          <p:cNvSpPr>
            <a:spLocks noChangeArrowheads="1"/>
          </p:cNvSpPr>
          <p:nvPr/>
        </p:nvSpPr>
        <p:spPr bwMode="auto">
          <a:xfrm>
            <a:off x="4474070" y="3179573"/>
            <a:ext cx="382587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RS</a:t>
            </a:r>
            <a:endParaRPr lang="es-DO" sz="1900" dirty="0"/>
          </a:p>
        </p:txBody>
      </p:sp>
    </p:spTree>
    <p:extLst>
      <p:ext uri="{BB962C8B-B14F-4D97-AF65-F5344CB8AC3E}">
        <p14:creationId xmlns:p14="http://schemas.microsoft.com/office/powerpoint/2010/main" val="242233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Line 36"/>
          <p:cNvSpPr>
            <a:spLocks noChangeShapeType="1"/>
          </p:cNvSpPr>
          <p:nvPr/>
        </p:nvSpPr>
        <p:spPr bwMode="auto">
          <a:xfrm flipH="1" flipV="1">
            <a:off x="5476133" y="3522453"/>
            <a:ext cx="2227968" cy="0"/>
          </a:xfrm>
          <a:prstGeom prst="line">
            <a:avLst/>
          </a:prstGeom>
          <a:noFill/>
          <a:ln w="203200" cmpd="tri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62016"/>
            <a:ext cx="7621587" cy="838200"/>
          </a:xfrm>
          <a:noFill/>
          <a:ln/>
        </p:spPr>
        <p:txBody>
          <a:bodyPr lIns="85455" tIns="42728" rIns="85455" bIns="42728">
            <a:normAutofit fontScale="90000"/>
          </a:bodyPr>
          <a:lstStyle/>
          <a:p>
            <a:r>
              <a:rPr lang="es-DO" sz="3600" dirty="0" smtClean="0"/>
              <a:t>Punto de Intercambio de Trafico </a:t>
            </a:r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 smtClean="0"/>
              <a:t>Z</a:t>
            </a:r>
            <a:r>
              <a:rPr lang="es-DO" sz="3600" dirty="0" smtClean="0"/>
              <a:t>onas de Cableado</a:t>
            </a:r>
            <a:endParaRPr lang="es-DO" sz="3600" dirty="0"/>
          </a:p>
        </p:txBody>
      </p:sp>
      <p:sp>
        <p:nvSpPr>
          <p:cNvPr id="581668" name="Line 36"/>
          <p:cNvSpPr>
            <a:spLocks noChangeShapeType="1"/>
          </p:cNvSpPr>
          <p:nvPr/>
        </p:nvSpPr>
        <p:spPr bwMode="auto">
          <a:xfrm flipH="1">
            <a:off x="2312988" y="3782608"/>
            <a:ext cx="147639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3" name="Line 41"/>
          <p:cNvSpPr>
            <a:spLocks noChangeShapeType="1"/>
          </p:cNvSpPr>
          <p:nvPr/>
        </p:nvSpPr>
        <p:spPr bwMode="auto">
          <a:xfrm>
            <a:off x="353888" y="3848747"/>
            <a:ext cx="121133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squar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79" name="Rectangle 47"/>
          <p:cNvSpPr>
            <a:spLocks noChangeArrowheads="1"/>
          </p:cNvSpPr>
          <p:nvPr/>
        </p:nvSpPr>
        <p:spPr bwMode="auto">
          <a:xfrm>
            <a:off x="1220788" y="2669562"/>
            <a:ext cx="10922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0926" tIns="30467" rIns="60926" bIns="30467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1680" name="Rectangle 48"/>
          <p:cNvSpPr>
            <a:spLocks noChangeArrowheads="1"/>
          </p:cNvSpPr>
          <p:nvPr/>
        </p:nvSpPr>
        <p:spPr bwMode="auto">
          <a:xfrm>
            <a:off x="1330643" y="4277512"/>
            <a:ext cx="649919" cy="36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8499" tIns="34254" rIns="68499" bIns="34254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1900" dirty="0" smtClean="0"/>
              <a:t>ISP N</a:t>
            </a:r>
            <a:endParaRPr lang="es-DO" sz="1900" dirty="0"/>
          </a:p>
        </p:txBody>
      </p:sp>
      <p:pic>
        <p:nvPicPr>
          <p:cNvPr id="581689" name="Picture 5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5877" y="3474602"/>
            <a:ext cx="1065507" cy="61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" name="Rectángulo 162"/>
          <p:cNvSpPr/>
          <p:nvPr/>
        </p:nvSpPr>
        <p:spPr>
          <a:xfrm>
            <a:off x="989340" y="3135333"/>
            <a:ext cx="1769610" cy="1576062"/>
          </a:xfrm>
          <a:prstGeom prst="rect">
            <a:avLst/>
          </a:prstGeom>
          <a:noFill/>
          <a:ln w="317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1692" name="Line 60"/>
          <p:cNvSpPr>
            <a:spLocks noChangeShapeType="1"/>
          </p:cNvSpPr>
          <p:nvPr/>
        </p:nvSpPr>
        <p:spPr bwMode="auto">
          <a:xfrm>
            <a:off x="8058738" y="3472853"/>
            <a:ext cx="0" cy="45051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73033" tIns="36516" rIns="73033" bIns="36516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1661" name="Rectangle 29"/>
          <p:cNvSpPr>
            <a:spLocks noChangeArrowheads="1"/>
          </p:cNvSpPr>
          <p:nvPr/>
        </p:nvSpPr>
        <p:spPr bwMode="auto">
          <a:xfrm>
            <a:off x="8384331" y="3551097"/>
            <a:ext cx="733020" cy="273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5314" tIns="47657" rIns="95314" bIns="47657">
            <a:prstTxWarp prst="textNoShape">
              <a:avLst/>
            </a:prstTxWarp>
            <a:spAutoFit/>
          </a:bodyPr>
          <a:lstStyle/>
          <a:p>
            <a:pPr algn="ctr" defTabSz="946150"/>
            <a:r>
              <a:rPr lang="es-DO" sz="2000" b="0" dirty="0" smtClean="0"/>
              <a:t>IXP</a:t>
            </a:r>
            <a:endParaRPr lang="es-DO" sz="2000" b="0" dirty="0"/>
          </a:p>
        </p:txBody>
      </p:sp>
      <p:pic>
        <p:nvPicPr>
          <p:cNvPr id="581662" name="Picture 3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4101" y="3782608"/>
            <a:ext cx="958832" cy="76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9" name="Picture 3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0402" y="3861011"/>
            <a:ext cx="958832" cy="76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0" name="Picture 3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2170" y="3885821"/>
            <a:ext cx="958832" cy="76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1" name="Picture 38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894" y="3147779"/>
            <a:ext cx="1109688" cy="551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" name="Rectángulo 166"/>
          <p:cNvSpPr/>
          <p:nvPr/>
        </p:nvSpPr>
        <p:spPr>
          <a:xfrm>
            <a:off x="6873749" y="2907361"/>
            <a:ext cx="2243602" cy="1882772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Rectangle 29"/>
          <p:cNvSpPr>
            <a:spLocks noChangeArrowheads="1"/>
          </p:cNvSpPr>
          <p:nvPr/>
        </p:nvSpPr>
        <p:spPr bwMode="auto">
          <a:xfrm>
            <a:off x="2877079" y="4202958"/>
            <a:ext cx="4114800" cy="40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5314" tIns="47657" rIns="95314" bIns="47657">
            <a:prstTxWarp prst="textNoShape">
              <a:avLst/>
            </a:prstTxWarp>
            <a:spAutoFit/>
          </a:bodyPr>
          <a:lstStyle/>
          <a:p>
            <a:pPr algn="ctr" defTabSz="946150"/>
            <a:r>
              <a:rPr lang="es-DO" sz="2000" b="0" dirty="0" smtClean="0"/>
              <a:t>Meetme Room</a:t>
            </a:r>
            <a:endParaRPr lang="es-DO" sz="2000" b="0" dirty="0"/>
          </a:p>
        </p:txBody>
      </p:sp>
      <p:grpSp>
        <p:nvGrpSpPr>
          <p:cNvPr id="5" name="Agrupar 4"/>
          <p:cNvGrpSpPr/>
          <p:nvPr/>
        </p:nvGrpSpPr>
        <p:grpSpPr>
          <a:xfrm>
            <a:off x="3699786" y="3004547"/>
            <a:ext cx="1903348" cy="1070659"/>
            <a:chOff x="3619501" y="1311682"/>
            <a:chExt cx="1903348" cy="1070659"/>
          </a:xfrm>
        </p:grpSpPr>
        <p:sp>
          <p:nvSpPr>
            <p:cNvPr id="4" name="Rectángulo 3"/>
            <p:cNvSpPr/>
            <p:nvPr/>
          </p:nvSpPr>
          <p:spPr>
            <a:xfrm>
              <a:off x="3619501" y="1324382"/>
              <a:ext cx="1903348" cy="105795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" name="Flecha cuádruple 2"/>
            <p:cNvSpPr/>
            <p:nvPr/>
          </p:nvSpPr>
          <p:spPr>
            <a:xfrm>
              <a:off x="3699786" y="1311682"/>
              <a:ext cx="1696062" cy="1057959"/>
            </a:xfrm>
            <a:prstGeom prst="quadArrow">
              <a:avLst/>
            </a:prstGeom>
            <a:solidFill>
              <a:srgbClr val="0000FF"/>
            </a:soli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cxnSp>
        <p:nvCxnSpPr>
          <p:cNvPr id="8" name="Conector recto de flecha 7"/>
          <p:cNvCxnSpPr/>
          <p:nvPr/>
        </p:nvCxnSpPr>
        <p:spPr>
          <a:xfrm>
            <a:off x="250526" y="2540138"/>
            <a:ext cx="7388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/>
          <p:cNvCxnSpPr/>
          <p:nvPr/>
        </p:nvCxnSpPr>
        <p:spPr>
          <a:xfrm flipV="1">
            <a:off x="2758949" y="2544857"/>
            <a:ext cx="4114800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de flecha 59"/>
          <p:cNvCxnSpPr/>
          <p:nvPr/>
        </p:nvCxnSpPr>
        <p:spPr>
          <a:xfrm>
            <a:off x="6873749" y="2544857"/>
            <a:ext cx="830352" cy="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Agrupar 17"/>
          <p:cNvGrpSpPr/>
          <p:nvPr/>
        </p:nvGrpSpPr>
        <p:grpSpPr>
          <a:xfrm>
            <a:off x="278972" y="1890208"/>
            <a:ext cx="325359" cy="369332"/>
            <a:chOff x="278972" y="1890208"/>
            <a:chExt cx="325359" cy="369332"/>
          </a:xfrm>
        </p:grpSpPr>
        <p:sp>
          <p:nvSpPr>
            <p:cNvPr id="14" name="Elipse 13"/>
            <p:cNvSpPr/>
            <p:nvPr/>
          </p:nvSpPr>
          <p:spPr>
            <a:xfrm>
              <a:off x="278972" y="1934639"/>
              <a:ext cx="325359" cy="3249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278972" y="189020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>
                  <a:solidFill>
                    <a:srgbClr val="FF0000"/>
                  </a:solidFill>
                </a:rPr>
                <a:t>1</a:t>
              </a:r>
              <a:endParaRPr lang="es-E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0" name="Agrupar 69"/>
          <p:cNvGrpSpPr/>
          <p:nvPr/>
        </p:nvGrpSpPr>
        <p:grpSpPr>
          <a:xfrm>
            <a:off x="1980562" y="1890208"/>
            <a:ext cx="325359" cy="369332"/>
            <a:chOff x="278972" y="1890208"/>
            <a:chExt cx="325359" cy="369332"/>
          </a:xfrm>
        </p:grpSpPr>
        <p:sp>
          <p:nvSpPr>
            <p:cNvPr id="71" name="Elipse 70"/>
            <p:cNvSpPr/>
            <p:nvPr/>
          </p:nvSpPr>
          <p:spPr>
            <a:xfrm>
              <a:off x="278972" y="1934639"/>
              <a:ext cx="325359" cy="3249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2" name="CuadroTexto 71"/>
            <p:cNvSpPr txBox="1"/>
            <p:nvPr/>
          </p:nvSpPr>
          <p:spPr>
            <a:xfrm>
              <a:off x="278972" y="189020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/>
                <a:t>2</a:t>
              </a:r>
            </a:p>
          </p:txBody>
        </p:sp>
      </p:grpSp>
      <p:grpSp>
        <p:nvGrpSpPr>
          <p:cNvPr id="76" name="Agrupar 75"/>
          <p:cNvGrpSpPr/>
          <p:nvPr/>
        </p:nvGrpSpPr>
        <p:grpSpPr>
          <a:xfrm>
            <a:off x="4413049" y="1934639"/>
            <a:ext cx="325359" cy="369332"/>
            <a:chOff x="278972" y="1890208"/>
            <a:chExt cx="325359" cy="369332"/>
          </a:xfrm>
        </p:grpSpPr>
        <p:sp>
          <p:nvSpPr>
            <p:cNvPr id="77" name="Elipse 76"/>
            <p:cNvSpPr/>
            <p:nvPr/>
          </p:nvSpPr>
          <p:spPr>
            <a:xfrm>
              <a:off x="278972" y="1934639"/>
              <a:ext cx="325359" cy="3249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8" name="CuadroTexto 77"/>
            <p:cNvSpPr txBox="1"/>
            <p:nvPr/>
          </p:nvSpPr>
          <p:spPr>
            <a:xfrm>
              <a:off x="278972" y="189020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>
                  <a:solidFill>
                    <a:srgbClr val="FF0000"/>
                  </a:solidFill>
                </a:rPr>
                <a:t>3</a:t>
              </a:r>
              <a:endParaRPr lang="es-ES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7" name="Conector recto de flecha 86"/>
          <p:cNvCxnSpPr/>
          <p:nvPr/>
        </p:nvCxnSpPr>
        <p:spPr>
          <a:xfrm>
            <a:off x="1021512" y="2544858"/>
            <a:ext cx="1737437" cy="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9" name="Agrupar 88"/>
          <p:cNvGrpSpPr/>
          <p:nvPr/>
        </p:nvGrpSpPr>
        <p:grpSpPr>
          <a:xfrm>
            <a:off x="7178535" y="1890208"/>
            <a:ext cx="325359" cy="369332"/>
            <a:chOff x="278972" y="1890208"/>
            <a:chExt cx="325359" cy="369332"/>
          </a:xfrm>
        </p:grpSpPr>
        <p:sp>
          <p:nvSpPr>
            <p:cNvPr id="90" name="Elipse 89"/>
            <p:cNvSpPr/>
            <p:nvPr/>
          </p:nvSpPr>
          <p:spPr>
            <a:xfrm>
              <a:off x="278972" y="1934639"/>
              <a:ext cx="325359" cy="3249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1" name="CuadroTexto 90"/>
            <p:cNvSpPr txBox="1"/>
            <p:nvPr/>
          </p:nvSpPr>
          <p:spPr>
            <a:xfrm>
              <a:off x="278972" y="189020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/>
                <a:t>4</a:t>
              </a:r>
              <a:endParaRPr lang="es-ES" b="1" dirty="0"/>
            </a:p>
          </p:txBody>
        </p:sp>
      </p:grpSp>
      <p:grpSp>
        <p:nvGrpSpPr>
          <p:cNvPr id="92" name="Agrupar 91"/>
          <p:cNvGrpSpPr/>
          <p:nvPr/>
        </p:nvGrpSpPr>
        <p:grpSpPr>
          <a:xfrm>
            <a:off x="278972" y="5097529"/>
            <a:ext cx="325359" cy="369332"/>
            <a:chOff x="278972" y="1890208"/>
            <a:chExt cx="325359" cy="369332"/>
          </a:xfrm>
        </p:grpSpPr>
        <p:sp>
          <p:nvSpPr>
            <p:cNvPr id="93" name="Elipse 92"/>
            <p:cNvSpPr/>
            <p:nvPr/>
          </p:nvSpPr>
          <p:spPr>
            <a:xfrm>
              <a:off x="278972" y="1934639"/>
              <a:ext cx="325359" cy="3249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4" name="CuadroTexto 93"/>
            <p:cNvSpPr txBox="1"/>
            <p:nvPr/>
          </p:nvSpPr>
          <p:spPr>
            <a:xfrm>
              <a:off x="278972" y="189020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>
                  <a:solidFill>
                    <a:srgbClr val="FF0000"/>
                  </a:solidFill>
                </a:rPr>
                <a:t>1</a:t>
              </a:r>
              <a:endParaRPr lang="es-E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5" name="Agrupar 94"/>
          <p:cNvGrpSpPr/>
          <p:nvPr/>
        </p:nvGrpSpPr>
        <p:grpSpPr>
          <a:xfrm>
            <a:off x="278972" y="5557575"/>
            <a:ext cx="325359" cy="369332"/>
            <a:chOff x="278972" y="1890208"/>
            <a:chExt cx="325359" cy="369332"/>
          </a:xfrm>
        </p:grpSpPr>
        <p:sp>
          <p:nvSpPr>
            <p:cNvPr id="96" name="Elipse 95"/>
            <p:cNvSpPr/>
            <p:nvPr/>
          </p:nvSpPr>
          <p:spPr>
            <a:xfrm>
              <a:off x="278972" y="1934639"/>
              <a:ext cx="325359" cy="3249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7" name="CuadroTexto 96"/>
            <p:cNvSpPr txBox="1"/>
            <p:nvPr/>
          </p:nvSpPr>
          <p:spPr>
            <a:xfrm>
              <a:off x="278972" y="189020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/>
                <a:t>2</a:t>
              </a:r>
            </a:p>
          </p:txBody>
        </p:sp>
      </p:grpSp>
      <p:grpSp>
        <p:nvGrpSpPr>
          <p:cNvPr id="98" name="Agrupar 97"/>
          <p:cNvGrpSpPr/>
          <p:nvPr/>
        </p:nvGrpSpPr>
        <p:grpSpPr>
          <a:xfrm>
            <a:off x="278972" y="5979101"/>
            <a:ext cx="325359" cy="369332"/>
            <a:chOff x="278972" y="1890208"/>
            <a:chExt cx="325359" cy="369332"/>
          </a:xfrm>
        </p:grpSpPr>
        <p:sp>
          <p:nvSpPr>
            <p:cNvPr id="99" name="Elipse 98"/>
            <p:cNvSpPr/>
            <p:nvPr/>
          </p:nvSpPr>
          <p:spPr>
            <a:xfrm>
              <a:off x="278972" y="1934639"/>
              <a:ext cx="325359" cy="3249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0" name="CuadroTexto 99"/>
            <p:cNvSpPr txBox="1"/>
            <p:nvPr/>
          </p:nvSpPr>
          <p:spPr>
            <a:xfrm>
              <a:off x="278972" y="189020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>
                  <a:solidFill>
                    <a:srgbClr val="FF0000"/>
                  </a:solidFill>
                </a:rPr>
                <a:t>3</a:t>
              </a:r>
              <a:endParaRPr lang="es-E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1" name="Agrupar 100"/>
          <p:cNvGrpSpPr/>
          <p:nvPr/>
        </p:nvGrpSpPr>
        <p:grpSpPr>
          <a:xfrm>
            <a:off x="278972" y="6429596"/>
            <a:ext cx="325359" cy="369332"/>
            <a:chOff x="278972" y="1890208"/>
            <a:chExt cx="325359" cy="369332"/>
          </a:xfrm>
        </p:grpSpPr>
        <p:sp>
          <p:nvSpPr>
            <p:cNvPr id="102" name="Elipse 101"/>
            <p:cNvSpPr/>
            <p:nvPr/>
          </p:nvSpPr>
          <p:spPr>
            <a:xfrm>
              <a:off x="278972" y="1934639"/>
              <a:ext cx="325359" cy="32490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3" name="CuadroTexto 102"/>
            <p:cNvSpPr txBox="1"/>
            <p:nvPr/>
          </p:nvSpPr>
          <p:spPr>
            <a:xfrm>
              <a:off x="278972" y="1890208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/>
                <a:t>4</a:t>
              </a:r>
              <a:endParaRPr lang="es-ES" b="1" dirty="0"/>
            </a:p>
          </p:txBody>
        </p:sp>
      </p:grpSp>
      <p:sp>
        <p:nvSpPr>
          <p:cNvPr id="104" name="Rectangle 29"/>
          <p:cNvSpPr>
            <a:spLocks noChangeArrowheads="1"/>
          </p:cNvSpPr>
          <p:nvPr/>
        </p:nvSpPr>
        <p:spPr bwMode="auto">
          <a:xfrm>
            <a:off x="796289" y="5094482"/>
            <a:ext cx="2467052" cy="40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5314" tIns="47657" rIns="95314" bIns="47657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2000" b="0" dirty="0" smtClean="0"/>
              <a:t>Acometida/Internet</a:t>
            </a:r>
            <a:endParaRPr lang="es-DO" sz="2000" b="0" dirty="0"/>
          </a:p>
        </p:txBody>
      </p:sp>
      <p:sp>
        <p:nvSpPr>
          <p:cNvPr id="105" name="Rectangle 29"/>
          <p:cNvSpPr>
            <a:spLocks noChangeArrowheads="1"/>
          </p:cNvSpPr>
          <p:nvPr/>
        </p:nvSpPr>
        <p:spPr bwMode="auto">
          <a:xfrm>
            <a:off x="781396" y="5522886"/>
            <a:ext cx="1677891" cy="40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5314" tIns="47657" rIns="95314" bIns="47657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2000" b="0" dirty="0" smtClean="0"/>
              <a:t>Jaula ISP</a:t>
            </a:r>
            <a:endParaRPr lang="es-DO" sz="2000" b="0" dirty="0"/>
          </a:p>
        </p:txBody>
      </p:sp>
      <p:sp>
        <p:nvSpPr>
          <p:cNvPr id="106" name="Rectangle 29"/>
          <p:cNvSpPr>
            <a:spLocks noChangeArrowheads="1"/>
          </p:cNvSpPr>
          <p:nvPr/>
        </p:nvSpPr>
        <p:spPr bwMode="auto">
          <a:xfrm>
            <a:off x="789617" y="5964719"/>
            <a:ext cx="1677891" cy="40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5314" tIns="47657" rIns="95314" bIns="47657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2000" dirty="0" smtClean="0"/>
              <a:t>X-connect</a:t>
            </a:r>
            <a:endParaRPr lang="es-DO" sz="2000" b="0" dirty="0"/>
          </a:p>
        </p:txBody>
      </p:sp>
      <p:sp>
        <p:nvSpPr>
          <p:cNvPr id="107" name="Rectangle 29"/>
          <p:cNvSpPr>
            <a:spLocks noChangeArrowheads="1"/>
          </p:cNvSpPr>
          <p:nvPr/>
        </p:nvSpPr>
        <p:spPr bwMode="auto">
          <a:xfrm>
            <a:off x="774849" y="6394907"/>
            <a:ext cx="1677891" cy="40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5314" tIns="47657" rIns="95314" bIns="47657">
            <a:prstTxWarp prst="textNoShape">
              <a:avLst/>
            </a:prstTxWarp>
            <a:spAutoFit/>
          </a:bodyPr>
          <a:lstStyle/>
          <a:p>
            <a:pPr defTabSz="946150"/>
            <a:r>
              <a:rPr lang="es-DO" sz="2000" b="0" dirty="0" smtClean="0"/>
              <a:t>Jaula IXP</a:t>
            </a:r>
            <a:endParaRPr lang="es-DO" sz="2000" b="0" dirty="0"/>
          </a:p>
        </p:txBody>
      </p:sp>
    </p:spTree>
    <p:extLst>
      <p:ext uri="{BB962C8B-B14F-4D97-AF65-F5344CB8AC3E}">
        <p14:creationId xmlns:p14="http://schemas.microsoft.com/office/powerpoint/2010/main" val="2884869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Root</a:t>
            </a:r>
            <a:r>
              <a:rPr lang="es-ES" dirty="0" smtClean="0"/>
              <a:t>-Servers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Propuestas para albergar </a:t>
            </a:r>
            <a:r>
              <a:rPr lang="es-ES" dirty="0" err="1" smtClean="0"/>
              <a:t>Root</a:t>
            </a:r>
            <a:r>
              <a:rPr lang="es-ES" dirty="0" smtClean="0"/>
              <a:t>-server de L y F</a:t>
            </a:r>
          </a:p>
          <a:p>
            <a:r>
              <a:rPr lang="es-ES" dirty="0" err="1" smtClean="0"/>
              <a:t>Root</a:t>
            </a:r>
            <a:r>
              <a:rPr lang="es-ES" dirty="0" smtClean="0"/>
              <a:t>-Server-F </a:t>
            </a:r>
          </a:p>
          <a:p>
            <a:pPr lvl="1"/>
            <a:r>
              <a:rPr lang="es-ES" dirty="0" smtClean="0"/>
              <a:t>Operado por ISC.</a:t>
            </a:r>
          </a:p>
          <a:p>
            <a:pPr lvl="1"/>
            <a:r>
              <a:rPr lang="es-ES" dirty="0" smtClean="0"/>
              <a:t>Requiere de un contrato de mantenimiento y adquirir el equipamiento que siguieran.</a:t>
            </a:r>
          </a:p>
          <a:p>
            <a:pPr lvl="1"/>
            <a:r>
              <a:rPr lang="es-ES" dirty="0" smtClean="0"/>
              <a:t>Uso solo para los miembros del IXP</a:t>
            </a:r>
          </a:p>
          <a:p>
            <a:r>
              <a:rPr lang="es-ES" dirty="0" err="1" smtClean="0"/>
              <a:t>Root</a:t>
            </a:r>
            <a:r>
              <a:rPr lang="es-ES" dirty="0" smtClean="0"/>
              <a:t>-Server-L</a:t>
            </a:r>
          </a:p>
          <a:p>
            <a:pPr lvl="1"/>
            <a:r>
              <a:rPr lang="es-ES" dirty="0" smtClean="0"/>
              <a:t>Proyecto soportado por ICANN</a:t>
            </a:r>
          </a:p>
          <a:p>
            <a:pPr lvl="1"/>
            <a:r>
              <a:rPr lang="es-ES" dirty="0" smtClean="0"/>
              <a:t>Convenio y requiere que se disponga de un servidor y ellos lo operan</a:t>
            </a:r>
          </a:p>
          <a:p>
            <a:pPr lvl="1"/>
            <a:r>
              <a:rPr lang="es-ES" dirty="0" smtClean="0"/>
              <a:t>Uso solo para los miembros del IXP</a:t>
            </a:r>
          </a:p>
        </p:txBody>
      </p:sp>
    </p:spTree>
    <p:extLst>
      <p:ext uri="{BB962C8B-B14F-4D97-AF65-F5344CB8AC3E}">
        <p14:creationId xmlns:p14="http://schemas.microsoft.com/office/powerpoint/2010/main" val="3415128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Root</a:t>
            </a:r>
            <a:r>
              <a:rPr lang="es-ES" dirty="0" smtClean="0"/>
              <a:t>-Server-F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819" y="1417638"/>
            <a:ext cx="4112571" cy="445283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415279" y="6075913"/>
            <a:ext cx="2313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Full-</a:t>
            </a:r>
            <a:r>
              <a:rPr lang="nl-NL" dirty="0" err="1"/>
              <a:t>scale</a:t>
            </a:r>
            <a:r>
              <a:rPr lang="nl-NL" dirty="0"/>
              <a:t> F-Root node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4112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5059</TotalTime>
  <Words>563</Words>
  <Application>Microsoft Macintosh PowerPoint</Application>
  <PresentationFormat>Presentación en pantalla (4:3)</PresentationFormat>
  <Paragraphs>151</Paragraphs>
  <Slides>15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Equipamiento  IXP</vt:lpstr>
      <vt:lpstr>Punto de Intercambio de Trafico - IXP</vt:lpstr>
      <vt:lpstr>Punto de Intercambio de Trafico - Jaulas</vt:lpstr>
      <vt:lpstr>LANs de Intercambio</vt:lpstr>
      <vt:lpstr>BGP con los Router Servers</vt:lpstr>
      <vt:lpstr>Flujo de Intercambio con Router Servers</vt:lpstr>
      <vt:lpstr>Punto de Intercambio de Trafico  Zonas de Cableado</vt:lpstr>
      <vt:lpstr>Root-Servers</vt:lpstr>
      <vt:lpstr>Root-Server-F</vt:lpstr>
      <vt:lpstr>Root-Server-F</vt:lpstr>
      <vt:lpstr>Root-Server-F</vt:lpstr>
      <vt:lpstr>Participantes de proyecto</vt:lpstr>
      <vt:lpstr>Listado de Puerto</vt:lpstr>
      <vt:lpstr>Requerimiento Switch de fabrica de Intercambio</vt:lpstr>
      <vt:lpstr>Requerimientos Mínimos Servidores</vt:lpstr>
    </vt:vector>
  </TitlesOfParts>
  <Company>CUDI A.C.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Hans Ludwing Reyes Chávez</dc:creator>
  <cp:lastModifiedBy>Hans Ludwing Reyes Chávez</cp:lastModifiedBy>
  <cp:revision>24</cp:revision>
  <dcterms:created xsi:type="dcterms:W3CDTF">2013-02-12T22:31:20Z</dcterms:created>
  <dcterms:modified xsi:type="dcterms:W3CDTF">2013-02-22T04:26:31Z</dcterms:modified>
</cp:coreProperties>
</file>